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18" r:id="rId1"/>
  </p:sldMasterIdLst>
  <p:notesMasterIdLst>
    <p:notesMasterId r:id="rId89"/>
  </p:notesMasterIdLst>
  <p:sldIdLst>
    <p:sldId id="256" r:id="rId2"/>
    <p:sldId id="315" r:id="rId3"/>
    <p:sldId id="323" r:id="rId4"/>
    <p:sldId id="322" r:id="rId5"/>
    <p:sldId id="258" r:id="rId6"/>
    <p:sldId id="316" r:id="rId7"/>
    <p:sldId id="317" r:id="rId8"/>
    <p:sldId id="318" r:id="rId9"/>
    <p:sldId id="319" r:id="rId10"/>
    <p:sldId id="320"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404" r:id="rId25"/>
    <p:sldId id="337" r:id="rId26"/>
    <p:sldId id="338" r:id="rId27"/>
    <p:sldId id="339" r:id="rId28"/>
    <p:sldId id="342" r:id="rId29"/>
    <p:sldId id="343" r:id="rId30"/>
    <p:sldId id="344" r:id="rId31"/>
    <p:sldId id="345" r:id="rId32"/>
    <p:sldId id="346" r:id="rId33"/>
    <p:sldId id="347" r:id="rId34"/>
    <p:sldId id="348" r:id="rId35"/>
    <p:sldId id="349" r:id="rId36"/>
    <p:sldId id="350"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7" r:id="rId52"/>
    <p:sldId id="368" r:id="rId53"/>
    <p:sldId id="369" r:id="rId54"/>
    <p:sldId id="370" r:id="rId55"/>
    <p:sldId id="371" r:id="rId56"/>
    <p:sldId id="372" r:id="rId57"/>
    <p:sldId id="373" r:id="rId58"/>
    <p:sldId id="374" r:id="rId59"/>
    <p:sldId id="375" r:id="rId60"/>
    <p:sldId id="376" r:id="rId61"/>
    <p:sldId id="377" r:id="rId62"/>
    <p:sldId id="378" r:id="rId63"/>
    <p:sldId id="379" r:id="rId64"/>
    <p:sldId id="380" r:id="rId65"/>
    <p:sldId id="381" r:id="rId66"/>
    <p:sldId id="382" r:id="rId67"/>
    <p:sldId id="383" r:id="rId68"/>
    <p:sldId id="384" r:id="rId69"/>
    <p:sldId id="385" r:id="rId70"/>
    <p:sldId id="386" r:id="rId71"/>
    <p:sldId id="387" r:id="rId72"/>
    <p:sldId id="388" r:id="rId73"/>
    <p:sldId id="389" r:id="rId74"/>
    <p:sldId id="390" r:id="rId75"/>
    <p:sldId id="391" r:id="rId76"/>
    <p:sldId id="405" r:id="rId77"/>
    <p:sldId id="395" r:id="rId78"/>
    <p:sldId id="366" r:id="rId79"/>
    <p:sldId id="392" r:id="rId80"/>
    <p:sldId id="393" r:id="rId81"/>
    <p:sldId id="397" r:id="rId82"/>
    <p:sldId id="398" r:id="rId83"/>
    <p:sldId id="399" r:id="rId84"/>
    <p:sldId id="400" r:id="rId85"/>
    <p:sldId id="401" r:id="rId86"/>
    <p:sldId id="402" r:id="rId87"/>
    <p:sldId id="403"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3671" autoAdjust="0"/>
  </p:normalViewPr>
  <p:slideViewPr>
    <p:cSldViewPr snapToGrid="0">
      <p:cViewPr varScale="1">
        <p:scale>
          <a:sx n="80" d="100"/>
          <a:sy n="80" d="100"/>
        </p:scale>
        <p:origin x="557" y="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2/12/2022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20244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87371983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7302353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54279264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7904869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8AF71-E873-4278-88E4-5DD2F3B8804D}"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4012232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60786771"/>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27181656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8AF71-E873-4278-88E4-5DD2F3B8804D}"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26608517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871FD8-5BA9-4CDC-9047-6D1219B53022}" type="datetime1">
              <a:rPr lang="en-US" smtClean="0"/>
              <a:t>2/12/2022</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69764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08AF71-E873-4278-88E4-5DD2F3B8804D}" type="datetime1">
              <a:rPr lang="en-US" smtClean="0"/>
              <a:t>2/12/2022</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4100503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08AF71-E873-4278-88E4-5DD2F3B8804D}" type="datetime1">
              <a:rPr lang="en-US" smtClean="0"/>
              <a:t>2/12/2022</a:t>
            </a:fld>
            <a:endParaRPr lang="en-US"/>
          </a:p>
        </p:txBody>
      </p:sp>
      <p:sp>
        <p:nvSpPr>
          <p:cNvPr id="8" name="Footer Placeholder 7"/>
          <p:cNvSpPr>
            <a:spLocks noGrp="1"/>
          </p:cNvSpPr>
          <p:nvPr>
            <p:ph type="ftr" sz="quarter" idx="11"/>
          </p:nvPr>
        </p:nvSpPr>
        <p:spPr/>
        <p:txBody>
          <a:bodyPr/>
          <a:lstStyle/>
          <a:p>
            <a:r>
              <a:rPr lang="en-US"/>
              <a:t>FLIPROBO TECHNOLOGIES</a:t>
            </a:r>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5144682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43350-E0D8-4B8F-9695-513A9E1F493D}" type="datetime1">
              <a:rPr lang="en-US" smtClean="0"/>
              <a:t>2/12/2022</a:t>
            </a:fld>
            <a:endParaRPr lang="en-US"/>
          </a:p>
        </p:txBody>
      </p:sp>
      <p:sp>
        <p:nvSpPr>
          <p:cNvPr id="4" name="Footer Placeholder 3"/>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3052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733D8-BEF1-470B-8097-E0686587E1A4}" type="datetime1">
              <a:rPr lang="en-US" smtClean="0"/>
              <a:t>2/12/2022</a:t>
            </a:fld>
            <a:endParaRPr lang="en-US"/>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740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2/12/2022</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3959128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E96CEF-8B4F-4361-92B5-2C83720DAB69}" type="datetime1">
              <a:rPr lang="en-US" smtClean="0"/>
              <a:t>2/12/2022</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3874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08AF71-E873-4278-88E4-5DD2F3B8804D}" type="datetime1">
              <a:rPr lang="en-US" smtClean="0"/>
              <a:t>2/12/2022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FLIPROBO TECHNOLOGIES</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788328867"/>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3225" y="2668635"/>
            <a:ext cx="8712679" cy="1520729"/>
          </a:xfrm>
        </p:spPr>
        <p:txBody>
          <a:bodyPr>
            <a:noAutofit/>
          </a:bodyPr>
          <a:lstStyle/>
          <a:p>
            <a:pPr algn="ctr"/>
            <a:r>
              <a:rPr lang="en-US" b="1" dirty="0">
                <a:effectLst/>
                <a:latin typeface="Algerian" panose="04020705040A02060702" pitchFamily="82" charset="0"/>
                <a:cs typeface="Arial" panose="020B0604020202020204" pitchFamily="34" charset="0"/>
              </a:rPr>
              <a:t>HOUSING PRICE PREDICTION</a:t>
            </a:r>
            <a:br>
              <a:rPr lang="en-US" b="1" dirty="0">
                <a:effectLst/>
                <a:latin typeface="Algerian" panose="04020705040A02060702" pitchFamily="82" charset="0"/>
                <a:cs typeface="Arial" panose="020B0604020202020204" pitchFamily="34" charset="0"/>
              </a:rPr>
            </a:br>
            <a:r>
              <a:rPr lang="en-US" b="1" dirty="0">
                <a:effectLst/>
                <a:latin typeface="Algerian" panose="04020705040A02060702" pitchFamily="82" charset="0"/>
                <a:cs typeface="Arial" panose="020B0604020202020204" pitchFamily="34" charset="0"/>
              </a:rPr>
              <a:t>PROJECT</a:t>
            </a:r>
            <a:endParaRPr lang="en-US" sz="6600" b="1" dirty="0">
              <a:effectLst/>
              <a:latin typeface="Algerian" panose="04020705040A02060702" pitchFamily="82" charset="0"/>
              <a:cs typeface="Arial" panose="020B0604020202020204" pitchFamily="34" charset="0"/>
            </a:endParaRPr>
          </a:p>
        </p:txBody>
      </p:sp>
      <p:sp>
        <p:nvSpPr>
          <p:cNvPr id="3" name="Subtitle 2"/>
          <p:cNvSpPr>
            <a:spLocks noGrp="1"/>
          </p:cNvSpPr>
          <p:nvPr>
            <p:ph type="subTitle" idx="1"/>
          </p:nvPr>
        </p:nvSpPr>
        <p:spPr>
          <a:xfrm>
            <a:off x="285964" y="5235277"/>
            <a:ext cx="3767275" cy="882557"/>
          </a:xfrm>
        </p:spPr>
        <p:txBody>
          <a:bodyPr vert="horz" lIns="91440" tIns="45720" rIns="91440" bIns="45720" rtlCol="0" anchor="t">
            <a:noAutofit/>
          </a:bodyPr>
          <a:lstStyle/>
          <a:p>
            <a:pPr algn="l"/>
            <a:r>
              <a:rPr lang="en-US" sz="2400" b="1" dirty="0">
                <a:solidFill>
                  <a:schemeClr val="tx1"/>
                </a:solidFill>
                <a:latin typeface="Arial" panose="020B0604020202020204" pitchFamily="34" charset="0"/>
                <a:cs typeface="Arial" panose="020B0604020202020204" pitchFamily="34" charset="0"/>
              </a:rPr>
              <a:t>Submitted by :</a:t>
            </a:r>
          </a:p>
          <a:p>
            <a:pPr algn="l"/>
            <a:r>
              <a:rPr lang="en-US" sz="2400" b="1" dirty="0">
                <a:solidFill>
                  <a:schemeClr val="tx1"/>
                </a:solidFill>
                <a:latin typeface="Arial" panose="020B0604020202020204" pitchFamily="34" charset="0"/>
                <a:cs typeface="Arial" panose="020B0604020202020204" pitchFamily="34" charset="0"/>
              </a:rPr>
              <a:t> </a:t>
            </a:r>
            <a:r>
              <a:rPr lang="en-US" sz="2800" b="1" dirty="0">
                <a:solidFill>
                  <a:schemeClr val="tx1"/>
                </a:solidFill>
                <a:latin typeface="Arial" panose="020B0604020202020204" pitchFamily="34" charset="0"/>
                <a:cs typeface="Arial" panose="020B0604020202020204" pitchFamily="34" charset="0"/>
              </a:rPr>
              <a:t>Chris Chhotai</a:t>
            </a:r>
          </a:p>
        </p:txBody>
      </p:sp>
      <p:sp>
        <p:nvSpPr>
          <p:cNvPr id="7" name="Footer Placeholder 6"/>
          <p:cNvSpPr>
            <a:spLocks noGrp="1"/>
          </p:cNvSpPr>
          <p:nvPr>
            <p:ph type="ftr" sz="quarter" idx="11"/>
          </p:nvPr>
        </p:nvSpPr>
        <p:spPr>
          <a:xfrm>
            <a:off x="285964" y="6433345"/>
            <a:ext cx="3134241" cy="365125"/>
          </a:xfrm>
        </p:spPr>
        <p:txBody>
          <a:bodyPr anchor="b" anchorCtr="0"/>
          <a:lstStyle/>
          <a:p>
            <a:r>
              <a:rPr lang="en-US" dirty="0"/>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7250" y="2118716"/>
            <a:ext cx="8637301" cy="1938992"/>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ANALYTICAL PROBLEM </a:t>
            </a:r>
          </a:p>
          <a:p>
            <a:pPr algn="ctr"/>
            <a:r>
              <a:rPr lang="en-IN" sz="6000" b="1" dirty="0">
                <a:solidFill>
                  <a:schemeClr val="accent1"/>
                </a:solidFill>
                <a:latin typeface="Algerian" panose="04020705040A02060702" pitchFamily="82" charset="0"/>
                <a:cs typeface="Arial" panose="020B0604020202020204" pitchFamily="34" charset="0"/>
              </a:rPr>
              <a:t>FRAMING</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318141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rial" panose="020B0604020202020204" pitchFamily="34" charset="0"/>
                <a:cs typeface="Arial" panose="020B0604020202020204" pitchFamily="34" charset="0"/>
              </a:rPr>
              <a:t>We examined the description or statistical summary of the data using describe, checked the correlation using </a:t>
            </a:r>
            <a:r>
              <a:rPr lang="en-US" sz="2400" dirty="0" err="1">
                <a:latin typeface="Arial" panose="020B0604020202020204" pitchFamily="34" charset="0"/>
                <a:cs typeface="Arial" panose="020B0604020202020204" pitchFamily="34" charset="0"/>
              </a:rPr>
              <a:t>corr</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visualised</a:t>
            </a:r>
            <a:r>
              <a:rPr lang="en-US" sz="2400" dirty="0">
                <a:latin typeface="Arial" panose="020B0604020202020204" pitchFamily="34" charset="0"/>
                <a:cs typeface="Arial" panose="020B0604020202020204" pitchFamily="34" charset="0"/>
              </a:rPr>
              <a:t> it using heatmap in this project. Then we plotted outliers and removed them using Z-Score.</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11</a:t>
            </a:fld>
            <a:endParaRPr lang="en-US"/>
          </a:p>
        </p:txBody>
      </p:sp>
      <p:pic>
        <p:nvPicPr>
          <p:cNvPr id="6" name="Picture 5" descr="Graphical user interface, application, table&#10;&#10;Description automatically generated">
            <a:extLst>
              <a:ext uri="{FF2B5EF4-FFF2-40B4-BE49-F238E27FC236}">
                <a16:creationId xmlns:a16="http://schemas.microsoft.com/office/drawing/2014/main" id="{96D0CB65-27F1-431D-8D8F-27D7214FF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401" y="3107922"/>
            <a:ext cx="8412152" cy="2840389"/>
          </a:xfrm>
          <a:prstGeom prst="rect">
            <a:avLst/>
          </a:prstGeom>
        </p:spPr>
      </p:pic>
    </p:spTree>
    <p:extLst>
      <p:ext uri="{BB962C8B-B14F-4D97-AF65-F5344CB8AC3E}">
        <p14:creationId xmlns:p14="http://schemas.microsoft.com/office/powerpoint/2010/main" val="327912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We may deduce from this statistical analysis that the maximum standard deviation of 8957.44 is found in the </a:t>
            </a:r>
            <a:r>
              <a:rPr lang="en-US" sz="2400" dirty="0" err="1">
                <a:latin typeface="Arial" panose="020B0604020202020204" pitchFamily="34" charset="0"/>
                <a:cs typeface="Arial" panose="020B0604020202020204" pitchFamily="34" charset="0"/>
              </a:rPr>
              <a:t>LotArea</a:t>
            </a:r>
            <a:r>
              <a:rPr lang="en-US" sz="2400" dirty="0">
                <a:latin typeface="Arial" panose="020B0604020202020204" pitchFamily="34" charset="0"/>
                <a:cs typeface="Arial" panose="020B0604020202020204" pitchFamily="34" charset="0"/>
              </a:rPr>
              <a:t> column</a:t>
            </a:r>
            <a:r>
              <a:rPr lang="en-IN" sz="2400" dirty="0">
                <a:latin typeface="Arial" panose="020B0604020202020204" pitchFamily="34" charset="0"/>
                <a:cs typeface="Arial" panose="020B0604020202020204" pitchFamily="34" charset="0"/>
              </a:rPr>
              <a:t>.</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A house's maximum </a:t>
            </a:r>
            <a:r>
              <a:rPr lang="en-US" sz="2400" dirty="0" err="1">
                <a:latin typeface="Arial" panose="020B0604020202020204" pitchFamily="34" charset="0"/>
                <a:cs typeface="Arial" panose="020B0604020202020204" pitchFamily="34" charset="0"/>
              </a:rPr>
              <a:t>SalePrice</a:t>
            </a:r>
            <a:r>
              <a:rPr lang="en-US" sz="2400" dirty="0">
                <a:latin typeface="Arial" panose="020B0604020202020204" pitchFamily="34" charset="0"/>
                <a:cs typeface="Arial" panose="020B0604020202020204" pitchFamily="34" charset="0"/>
              </a:rPr>
              <a:t> seen is 755000, while its minimum is 34900</a:t>
            </a:r>
            <a:r>
              <a:rPr lang="en-IN" sz="2400" dirty="0">
                <a:latin typeface="Arial" panose="020B0604020202020204" pitchFamily="34" charset="0"/>
                <a:cs typeface="Arial" panose="020B0604020202020204" pitchFamily="34" charset="0"/>
              </a:rPr>
              <a:t>.</a:t>
            </a:r>
          </a:p>
          <a:p>
            <a:pPr lvl="0"/>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a:t>
            </a:r>
          </a:p>
          <a:p>
            <a:pPr marL="914400" lvl="1"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Id, </a:t>
            </a:r>
            <a:r>
              <a:rPr lang="en-IN" sz="2400" dirty="0" err="1">
                <a:latin typeface="Arial" panose="020B0604020202020204" pitchFamily="34" charset="0"/>
                <a:cs typeface="Arial" panose="020B0604020202020204" pitchFamily="34" charset="0"/>
              </a:rPr>
              <a:t>MSSubclass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MasVnrArea</a:t>
            </a:r>
            <a:r>
              <a:rPr lang="en-IN" sz="2400" dirty="0">
                <a:latin typeface="Arial" panose="020B0604020202020204" pitchFamily="34" charset="0"/>
                <a:cs typeface="Arial" panose="020B0604020202020204" pitchFamily="34" charset="0"/>
              </a:rPr>
              <a:t>, BsmtFinSF1, BsmtFinSF2, </a:t>
            </a:r>
            <a:r>
              <a:rPr lang="en-IN" sz="2400" dirty="0" err="1">
                <a:latin typeface="Arial" panose="020B0604020202020204" pitchFamily="34" charset="0"/>
                <a:cs typeface="Arial" panose="020B0604020202020204" pitchFamily="34" charset="0"/>
              </a:rPr>
              <a:t>BsmtUnfsF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2ndFlrSF, </a:t>
            </a:r>
            <a:r>
              <a:rPr lang="en-IN" sz="2400" dirty="0" err="1">
                <a:latin typeface="Arial" panose="020B0604020202020204" pitchFamily="34" charset="0"/>
                <a:cs typeface="Arial" panose="020B0604020202020204" pitchFamily="34" charset="0"/>
              </a:rPr>
              <a:t>LowQualFinSF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BsmtFullBath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HalfBath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WoodDeckSF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OpenPorchSF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EnclosedPorch</a:t>
            </a:r>
            <a:r>
              <a:rPr lang="en-IN" sz="2400" dirty="0">
                <a:latin typeface="Arial" panose="020B0604020202020204" pitchFamily="34" charset="0"/>
                <a:cs typeface="Arial" panose="020B0604020202020204" pitchFamily="34" charset="0"/>
              </a:rPr>
              <a:t>, 3SsnPorch, </a:t>
            </a: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53915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mean is considerably greater than median so the columns are positively skewed.</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 </a:t>
            </a:r>
            <a:r>
              <a:rPr lang="en-IN" sz="2400" dirty="0" err="1">
                <a:latin typeface="Arial" panose="020B0604020202020204" pitchFamily="34" charset="0"/>
                <a:cs typeface="Arial" panose="020B0604020202020204" pitchFamily="34" charset="0"/>
              </a:rPr>
              <a: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BedroomAbvGr</a:t>
            </a:r>
            <a:r>
              <a:rPr lang="en-IN" sz="2400" dirty="0">
                <a:latin typeface="Arial" panose="020B0604020202020204" pitchFamily="34" charset="0"/>
                <a:cs typeface="Arial" panose="020B0604020202020204" pitchFamily="34" charset="0"/>
              </a:rPr>
              <a:t>, Fireplaces,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YrSold</a:t>
            </a:r>
            <a:r>
              <a:rPr lang="en-IN" sz="2400" dirty="0">
                <a:latin typeface="Arial" panose="020B0604020202020204" pitchFamily="34" charset="0"/>
                <a:cs typeface="Arial" panose="020B0604020202020204" pitchFamily="34" charset="0"/>
              </a:rPr>
              <a:t> Median is greater than mean so the columns are negatively skewed.</a:t>
            </a:r>
          </a:p>
          <a:p>
            <a:pPr marL="457200" lvl="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 Id, </a:t>
            </a:r>
            <a:r>
              <a:rPr lang="en-IN" sz="2400" dirty="0" err="1">
                <a:latin typeface="Arial" panose="020B0604020202020204" pitchFamily="34" charset="0"/>
                <a:cs typeface="Arial" panose="020B0604020202020204" pitchFamily="34" charset="0"/>
              </a:rPr>
              <a:t>MSSubClass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LotFrontage</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MasVnrArea</a:t>
            </a:r>
            <a:r>
              <a:rPr lang="en-IN" sz="2400" dirty="0">
                <a:latin typeface="Arial" panose="020B0604020202020204" pitchFamily="34" charset="0"/>
                <a:cs typeface="Arial" panose="020B0604020202020204" pitchFamily="34" charset="0"/>
              </a:rPr>
              <a:t>, BsmtFinSF1, BsmtFinSF2, </a:t>
            </a:r>
            <a:r>
              <a:rPr lang="en-IN" sz="2400" dirty="0" err="1">
                <a:latin typeface="Arial" panose="020B0604020202020204" pitchFamily="34" charset="0"/>
                <a:cs typeface="Arial" panose="020B0604020202020204" pitchFamily="34" charset="0"/>
              </a:rPr>
              <a:t>BsmtUnfSF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2ndFlrSF, </a:t>
            </a:r>
            <a:r>
              <a:rPr lang="en-IN" sz="2400" dirty="0" err="1">
                <a:latin typeface="Arial" panose="020B0604020202020204" pitchFamily="34" charset="0"/>
                <a:cs typeface="Arial" panose="020B0604020202020204" pitchFamily="34" charset="0"/>
              </a:rPr>
              <a:t>LowQualFinSF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BsmtHalfBath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BedroomAbvGr</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WoodDeckSF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OpenPorchSF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EnclosedPorch</a:t>
            </a:r>
            <a:r>
              <a:rPr lang="en-IN" sz="2400" dirty="0">
                <a:latin typeface="Arial" panose="020B0604020202020204" pitchFamily="34" charset="0"/>
                <a:cs typeface="Arial" panose="020B0604020202020204" pitchFamily="34" charset="0"/>
              </a:rPr>
              <a:t>, 3SsnPorch, </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28305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there is a significant discrepancy between the 75th percentile and the maximum, indicating that outliers exist</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1798087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15</a:t>
            </a:fld>
            <a:endParaRPr lang="en-US"/>
          </a:p>
        </p:txBody>
      </p:sp>
      <p:pic>
        <p:nvPicPr>
          <p:cNvPr id="10" name="Picture 9" descr="Table&#10;&#10;Description automatically generated with medium confidence">
            <a:extLst>
              <a:ext uri="{FF2B5EF4-FFF2-40B4-BE49-F238E27FC236}">
                <a16:creationId xmlns:a16="http://schemas.microsoft.com/office/drawing/2014/main" id="{E964B01D-2F96-43AC-98F1-071D2C05E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191" y="1120588"/>
            <a:ext cx="3189949" cy="4920774"/>
          </a:xfrm>
          <a:prstGeom prst="rect">
            <a:avLst/>
          </a:prstGeom>
        </p:spPr>
      </p:pic>
      <p:pic>
        <p:nvPicPr>
          <p:cNvPr id="12" name="Picture 11" descr="Table&#10;&#10;Description automatically generated">
            <a:extLst>
              <a:ext uri="{FF2B5EF4-FFF2-40B4-BE49-F238E27FC236}">
                <a16:creationId xmlns:a16="http://schemas.microsoft.com/office/drawing/2014/main" id="{97FD0732-EA59-4564-8541-AD278628F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4776" y="1120589"/>
            <a:ext cx="3926542" cy="4920773"/>
          </a:xfrm>
          <a:prstGeom prst="rect">
            <a:avLst/>
          </a:prstGeom>
        </p:spPr>
      </p:pic>
    </p:spTree>
    <p:extLst>
      <p:ext uri="{BB962C8B-B14F-4D97-AF65-F5344CB8AC3E}">
        <p14:creationId xmlns:p14="http://schemas.microsoft.com/office/powerpoint/2010/main" val="1312975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16</a:t>
            </a:fld>
            <a:endParaRPr lang="en-US"/>
          </a:p>
        </p:txBody>
      </p:sp>
      <p:pic>
        <p:nvPicPr>
          <p:cNvPr id="4" name="Picture 3" descr="Table&#10;&#10;Description automatically generated">
            <a:extLst>
              <a:ext uri="{FF2B5EF4-FFF2-40B4-BE49-F238E27FC236}">
                <a16:creationId xmlns:a16="http://schemas.microsoft.com/office/drawing/2014/main" id="{F46422EA-F161-43D6-AF3D-DECE2D132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741" y="1156447"/>
            <a:ext cx="5172797" cy="4679577"/>
          </a:xfrm>
          <a:prstGeom prst="rect">
            <a:avLst/>
          </a:prstGeom>
        </p:spPr>
      </p:pic>
    </p:spTree>
    <p:extLst>
      <p:ext uri="{BB962C8B-B14F-4D97-AF65-F5344CB8AC3E}">
        <p14:creationId xmlns:p14="http://schemas.microsoft.com/office/powerpoint/2010/main" val="93432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50610" y="1341512"/>
            <a:ext cx="5130575"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After loading all the required libraries we loaded the data into our jupyter notebook.</a:t>
            </a:r>
            <a:endParaRPr lang="en-US" sz="24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17</a:t>
            </a:fld>
            <a:endParaRPr lang="en-US"/>
          </a:p>
        </p:txBody>
      </p:sp>
      <p:pic>
        <p:nvPicPr>
          <p:cNvPr id="5" name="Picture 4" descr="Graphical user interface, application&#10;&#10;Description automatically generated with medium confidence">
            <a:extLst>
              <a:ext uri="{FF2B5EF4-FFF2-40B4-BE49-F238E27FC236}">
                <a16:creationId xmlns:a16="http://schemas.microsoft.com/office/drawing/2014/main" id="{E2419AD8-C253-4F47-ACB0-47B1688AF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71" y="2671482"/>
            <a:ext cx="7593105" cy="3369880"/>
          </a:xfrm>
          <a:prstGeom prst="rect">
            <a:avLst/>
          </a:prstGeom>
        </p:spPr>
      </p:pic>
    </p:spTree>
    <p:extLst>
      <p:ext uri="{BB962C8B-B14F-4D97-AF65-F5344CB8AC3E}">
        <p14:creationId xmlns:p14="http://schemas.microsoft.com/office/powerpoint/2010/main" val="1021362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42820" y="1543735"/>
            <a:ext cx="11311030" cy="2793842"/>
          </a:xfrm>
          <a:prstGeom prst="rect">
            <a:avLst/>
          </a:prstGeom>
        </p:spPr>
        <p:txBody>
          <a:bodyPr wrap="square">
            <a:spAutoFit/>
          </a:bodyPr>
          <a:lstStyle/>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Feature Engineering has been used for cleaning of the data. </a:t>
            </a:r>
          </a:p>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Some unused columns have been deleted and even some columns have been bifurcated which was used in the prediction. </a:t>
            </a:r>
          </a:p>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We first done data cleaning. We first looked percentage of values missing in columns then we imputed missing values.</a:t>
            </a:r>
            <a:endParaRPr lang="en-US" sz="24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pPr/>
              <a:t>18</a:t>
            </a:fld>
            <a:endParaRPr lang="en-US"/>
          </a:p>
        </p:txBody>
      </p:sp>
    </p:spTree>
    <p:extLst>
      <p:ext uri="{BB962C8B-B14F-4D97-AF65-F5344CB8AC3E}">
        <p14:creationId xmlns:p14="http://schemas.microsoft.com/office/powerpoint/2010/main" val="229304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19</a:t>
            </a:fld>
            <a:endParaRPr lang="en-US"/>
          </a:p>
        </p:txBody>
      </p:sp>
      <p:pic>
        <p:nvPicPr>
          <p:cNvPr id="5" name="Picture 4" descr="Table&#10;&#10;Description automatically generated">
            <a:extLst>
              <a:ext uri="{FF2B5EF4-FFF2-40B4-BE49-F238E27FC236}">
                <a16:creationId xmlns:a16="http://schemas.microsoft.com/office/drawing/2014/main" id="{C3436373-F05E-4184-8543-2FFEF90DC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662" y="1075974"/>
            <a:ext cx="6813361" cy="4965388"/>
          </a:xfrm>
          <a:prstGeom prst="rect">
            <a:avLst/>
          </a:prstGeom>
        </p:spPr>
      </p:pic>
    </p:spTree>
    <p:extLst>
      <p:ext uri="{BB962C8B-B14F-4D97-AF65-F5344CB8AC3E}">
        <p14:creationId xmlns:p14="http://schemas.microsoft.com/office/powerpoint/2010/main" val="305736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D3BA88-5164-4B25-B001-42079AEAAA25}"/>
              </a:ext>
            </a:extLst>
          </p:cNvPr>
          <p:cNvSpPr>
            <a:spLocks noGrp="1"/>
          </p:cNvSpPr>
          <p:nvPr>
            <p:ph type="ctrTitle"/>
          </p:nvPr>
        </p:nvSpPr>
        <p:spPr>
          <a:xfrm>
            <a:off x="1507067" y="536331"/>
            <a:ext cx="7766936" cy="1459523"/>
          </a:xfrm>
        </p:spPr>
        <p:txBody>
          <a:bodyPr>
            <a:normAutofit fontScale="90000"/>
          </a:bodyPr>
          <a:lstStyle/>
          <a:p>
            <a:pPr algn="ctr"/>
            <a:r>
              <a:rPr lang="en-US" sz="5400" b="1" dirty="0">
                <a:latin typeface="Arial" panose="020B0604020202020204" pitchFamily="34" charset="0"/>
                <a:cs typeface="Arial" panose="020B0604020202020204" pitchFamily="34" charset="0"/>
              </a:rPr>
              <a:t>TABLE OF CONTENTS</a:t>
            </a:r>
            <a:br>
              <a:rPr lang="en-US" sz="4400" b="1" dirty="0">
                <a:solidFill>
                  <a:srgbClr val="C00000"/>
                </a:solidFill>
                <a:latin typeface="Arial" panose="020B0604020202020204" pitchFamily="34" charset="0"/>
                <a:cs typeface="Arial" panose="020B0604020202020204" pitchFamily="34" charset="0"/>
              </a:rPr>
            </a:br>
            <a:endParaRPr lang="en-US" dirty="0"/>
          </a:p>
        </p:txBody>
      </p:sp>
      <p:sp>
        <p:nvSpPr>
          <p:cNvPr id="2" name="Content Placeholder 1"/>
          <p:cNvSpPr>
            <a:spLocks noGrp="1"/>
          </p:cNvSpPr>
          <p:nvPr>
            <p:ph type="subTitle" idx="1"/>
          </p:nvPr>
        </p:nvSpPr>
        <p:spPr>
          <a:xfrm>
            <a:off x="2456329" y="1219199"/>
            <a:ext cx="7261412" cy="4513385"/>
          </a:xfrm>
        </p:spPr>
        <p:txBody>
          <a:bodyPr>
            <a:noAutofit/>
          </a:bodyPr>
          <a:lstStyle/>
          <a:p>
            <a:pPr marL="566928" indent="-457200" algn="l">
              <a:buFont typeface="Wingdings 3" panose="05040102010807070707" pitchFamily="18" charset="2"/>
              <a:buChar char=""/>
            </a:pPr>
            <a:r>
              <a:rPr lang="en-US" sz="2800" b="1" dirty="0">
                <a:latin typeface="Arial" panose="020B0604020202020204" pitchFamily="34" charset="0"/>
                <a:cs typeface="Arial" panose="020B0604020202020204" pitchFamily="34" charset="0"/>
              </a:rPr>
              <a:t>INTRODUCTION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BUSINESS PROBLEM FRAMING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CONCEPTUAL BACKGROUND OF THE DOMAIN PROBLEM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REVIEW OF LITERATURE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MOTIVATION FOR THE PROBLEM UNDERTAKEN</a:t>
            </a:r>
          </a:p>
          <a:p>
            <a:pPr marL="742950" lvl="1" indent="-285750" algn="l">
              <a:buFont typeface="Wingdings 3" panose="05040102010807070707" pitchFamily="18" charset="2"/>
              <a:buChar char=""/>
            </a:pPr>
            <a:endParaRPr lang="en-US" sz="1400" b="1" dirty="0">
              <a:latin typeface="Arial" panose="020B0604020202020204" pitchFamily="34" charset="0"/>
              <a:cs typeface="Arial" panose="020B0604020202020204" pitchFamily="34" charset="0"/>
            </a:endParaRPr>
          </a:p>
          <a:p>
            <a:pPr marL="457200" indent="-457200" algn="l">
              <a:buFont typeface="Wingdings 3" panose="05040102010807070707" pitchFamily="18" charset="2"/>
              <a:buChar char=""/>
            </a:pPr>
            <a:r>
              <a:rPr lang="en-US" sz="2800" b="1" dirty="0">
                <a:latin typeface="Arial" panose="020B0604020202020204" pitchFamily="34" charset="0"/>
                <a:cs typeface="Arial" panose="020B0604020202020204" pitchFamily="34" charset="0"/>
              </a:rPr>
              <a:t>ANALYTICAL PROBLEM FRAMING</a:t>
            </a:r>
            <a:r>
              <a:rPr lang="en-US" sz="1400" b="1" dirty="0">
                <a:latin typeface="Arial" panose="020B0604020202020204" pitchFamily="34" charset="0"/>
                <a:cs typeface="Arial" panose="020B0604020202020204" pitchFamily="34" charset="0"/>
              </a:rPr>
              <a:t>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MATHEMATICAL/ ANALYTICAL MODELING OF THE PROBLEM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DATA SOURCES AND THEIR FORMATS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DATA PREPROCESSING DONE	</a:t>
            </a:r>
          </a:p>
          <a:p>
            <a:pPr marL="742950" lvl="1" indent="-285750" algn="l">
              <a:buFont typeface="Wingdings 3" panose="05040102010807070707" pitchFamily="18" charset="2"/>
              <a:buChar char=""/>
            </a:pPr>
            <a:r>
              <a:rPr lang="en-US" sz="1400" b="1" dirty="0">
                <a:latin typeface="Arial" panose="020B0604020202020204" pitchFamily="34" charset="0"/>
                <a:cs typeface="Arial" panose="020B0604020202020204" pitchFamily="34" charset="0"/>
              </a:rPr>
              <a:t>DATA INPUTS- LOGIC- OUTPUT RELATIONSHIPS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pic>
        <p:nvPicPr>
          <p:cNvPr id="4" name="Picture 3" descr="A picture containing chart&#10;&#10;Description automatically generated">
            <a:extLst>
              <a:ext uri="{FF2B5EF4-FFF2-40B4-BE49-F238E27FC236}">
                <a16:creationId xmlns:a16="http://schemas.microsoft.com/office/drawing/2014/main" id="{4DCB9644-193E-4EC5-A849-D47A6BF93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574" y="1041766"/>
            <a:ext cx="7030431" cy="4791744"/>
          </a:xfrm>
          <a:prstGeom prst="rect">
            <a:avLst/>
          </a:prstGeom>
        </p:spPr>
      </p:pic>
    </p:spTree>
    <p:extLst>
      <p:ext uri="{BB962C8B-B14F-4D97-AF65-F5344CB8AC3E}">
        <p14:creationId xmlns:p14="http://schemas.microsoft.com/office/powerpoint/2010/main" val="4071348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pic>
        <p:nvPicPr>
          <p:cNvPr id="5" name="Picture 4" descr="Text&#10;&#10;Description automatically generated">
            <a:extLst>
              <a:ext uri="{FF2B5EF4-FFF2-40B4-BE49-F238E27FC236}">
                <a16:creationId xmlns:a16="http://schemas.microsoft.com/office/drawing/2014/main" id="{6D2973B1-1A43-4B12-A04A-0E521A6FD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69" y="1041766"/>
            <a:ext cx="6535035" cy="4830116"/>
          </a:xfrm>
          <a:prstGeom prst="rect">
            <a:avLst/>
          </a:prstGeom>
        </p:spPr>
      </p:pic>
    </p:spTree>
    <p:extLst>
      <p:ext uri="{BB962C8B-B14F-4D97-AF65-F5344CB8AC3E}">
        <p14:creationId xmlns:p14="http://schemas.microsoft.com/office/powerpoint/2010/main" val="192209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pic>
        <p:nvPicPr>
          <p:cNvPr id="4" name="Picture 3" descr="Table&#10;&#10;Description automatically generated with medium confidence">
            <a:extLst>
              <a:ext uri="{FF2B5EF4-FFF2-40B4-BE49-F238E27FC236}">
                <a16:creationId xmlns:a16="http://schemas.microsoft.com/office/drawing/2014/main" id="{0054ECD8-2D52-4C94-8D47-49E5F2678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695" y="1337970"/>
            <a:ext cx="5961530" cy="4354618"/>
          </a:xfrm>
          <a:prstGeom prst="rect">
            <a:avLst/>
          </a:prstGeom>
        </p:spPr>
      </p:pic>
    </p:spTree>
    <p:extLst>
      <p:ext uri="{BB962C8B-B14F-4D97-AF65-F5344CB8AC3E}">
        <p14:creationId xmlns:p14="http://schemas.microsoft.com/office/powerpoint/2010/main" val="425113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23</a:t>
            </a:fld>
            <a:endParaRPr lang="en-US"/>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CA56995F-30E2-4007-A849-ECD500653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836" y="1575426"/>
            <a:ext cx="7584140" cy="3707147"/>
          </a:xfrm>
          <a:prstGeom prst="rect">
            <a:avLst/>
          </a:prstGeom>
        </p:spPr>
      </p:pic>
    </p:spTree>
    <p:extLst>
      <p:ext uri="{BB962C8B-B14F-4D97-AF65-F5344CB8AC3E}">
        <p14:creationId xmlns:p14="http://schemas.microsoft.com/office/powerpoint/2010/main" val="264069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998049-7596-4058-9200-F5BD0FF5A8B8}"/>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CA8E2F1B-3990-42B8-80B8-2C2E91B55060}"/>
              </a:ext>
            </a:extLst>
          </p:cNvPr>
          <p:cNvSpPr>
            <a:spLocks noGrp="1"/>
          </p:cNvSpPr>
          <p:nvPr>
            <p:ph type="sldNum" sz="quarter" idx="12"/>
          </p:nvPr>
        </p:nvSpPr>
        <p:spPr/>
        <p:txBody>
          <a:bodyPr/>
          <a:lstStyle/>
          <a:p>
            <a:fld id="{330EA680-D336-4FF7-8B7A-9848BB0A1C32}" type="slidenum">
              <a:rPr lang="en-US" smtClean="0"/>
              <a:t>24</a:t>
            </a:fld>
            <a:endParaRPr lang="en-US"/>
          </a:p>
        </p:txBody>
      </p:sp>
      <p:sp>
        <p:nvSpPr>
          <p:cNvPr id="4" name="TextBox 3">
            <a:extLst>
              <a:ext uri="{FF2B5EF4-FFF2-40B4-BE49-F238E27FC236}">
                <a16:creationId xmlns:a16="http://schemas.microsoft.com/office/drawing/2014/main" id="{26179A4D-C18F-4F2C-9F17-2C80FB6563DD}"/>
              </a:ext>
            </a:extLst>
          </p:cNvPr>
          <p:cNvSpPr txBox="1"/>
          <p:nvPr/>
        </p:nvSpPr>
        <p:spPr>
          <a:xfrm>
            <a:off x="520357" y="442548"/>
            <a:ext cx="6454589" cy="584775"/>
          </a:xfrm>
          <a:prstGeom prst="rect">
            <a:avLst/>
          </a:prstGeom>
          <a:noFill/>
        </p:spPr>
        <p:txBody>
          <a:bodyPr wrap="square" rtlCol="0">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49E797A5-7886-434E-BB5C-8D25D1F3F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635" y="1027323"/>
            <a:ext cx="8561294" cy="4772842"/>
          </a:xfrm>
          <a:prstGeom prst="rect">
            <a:avLst/>
          </a:prstGeom>
        </p:spPr>
      </p:pic>
    </p:spTree>
    <p:extLst>
      <p:ext uri="{BB962C8B-B14F-4D97-AF65-F5344CB8AC3E}">
        <p14:creationId xmlns:p14="http://schemas.microsoft.com/office/powerpoint/2010/main" val="408263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Then, using a heatmap, we evaluated the correlation</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25</a:t>
            </a:fld>
            <a:endParaRPr lang="en-US"/>
          </a:p>
        </p:txBody>
      </p:sp>
      <p:pic>
        <p:nvPicPr>
          <p:cNvPr id="5" name="Picture 4" descr="Text&#10;&#10;Description automatically generated">
            <a:extLst>
              <a:ext uri="{FF2B5EF4-FFF2-40B4-BE49-F238E27FC236}">
                <a16:creationId xmlns:a16="http://schemas.microsoft.com/office/drawing/2014/main" id="{B4CD84B6-3D69-47CE-818A-BA8BC3760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47" y="2638065"/>
            <a:ext cx="5922853" cy="1133633"/>
          </a:xfrm>
          <a:prstGeom prst="rect">
            <a:avLst/>
          </a:prstGeom>
        </p:spPr>
      </p:pic>
      <p:pic>
        <p:nvPicPr>
          <p:cNvPr id="9" name="Picture 8" descr="Graphical user interface, chart, scatter chart&#10;&#10;Description automatically generated">
            <a:extLst>
              <a:ext uri="{FF2B5EF4-FFF2-40B4-BE49-F238E27FC236}">
                <a16:creationId xmlns:a16="http://schemas.microsoft.com/office/drawing/2014/main" id="{6C92718D-500B-4262-A551-23D8E6B17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7923" y="1201271"/>
            <a:ext cx="6630930" cy="5585012"/>
          </a:xfrm>
          <a:prstGeom prst="rect">
            <a:avLst/>
          </a:prstGeom>
        </p:spPr>
      </p:pic>
    </p:spTree>
    <p:extLst>
      <p:ext uri="{BB962C8B-B14F-4D97-AF65-F5344CB8AC3E}">
        <p14:creationId xmlns:p14="http://schemas.microsoft.com/office/powerpoint/2010/main" val="1634173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094740"/>
            <a:ext cx="10352165" cy="4893647"/>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While checking the </a:t>
            </a:r>
            <a:r>
              <a:rPr lang="en-IN" sz="2400" dirty="0" err="1">
                <a:latin typeface="Arial" panose="020B0604020202020204" pitchFamily="34" charset="0"/>
                <a:cs typeface="Arial" panose="020B0604020202020204" pitchFamily="34" charset="0"/>
              </a:rPr>
              <a:t>heatmap</a:t>
            </a:r>
            <a:r>
              <a:rPr lang="en-IN" sz="2400" dirty="0">
                <a:latin typeface="Arial" panose="020B0604020202020204" pitchFamily="34" charset="0"/>
                <a:cs typeface="Arial" panose="020B0604020202020204" pitchFamily="34" charset="0"/>
              </a:rPr>
              <a:t> of correlation we observed that:</a:t>
            </a: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is a strong positive correlation between the columns  </a:t>
            </a:r>
            <a:r>
              <a:rPr lang="en-IN" sz="2400" dirty="0" err="1">
                <a:latin typeface="Arial" panose="020B0604020202020204" pitchFamily="34" charset="0"/>
                <a:cs typeface="Arial" panose="020B0604020202020204" pitchFamily="34" charset="0"/>
              </a:rPr>
              <a:t>OverallQual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YearBuilt</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YearRemodAdd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a:t>
            </a:r>
          </a:p>
          <a:p>
            <a:pPr lvl="0"/>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is negatively correlated with </a:t>
            </a:r>
            <a:r>
              <a:rPr lang="en-IN" sz="2400" dirty="0" err="1">
                <a:latin typeface="Arial" panose="020B0604020202020204" pitchFamily="34" charset="0"/>
                <a:cs typeface="Arial" panose="020B0604020202020204" pitchFamily="34" charset="0"/>
              </a:rPr>
              <a:t>OverallCond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KitchenAbvGr</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YrSold</a:t>
            </a:r>
            <a:r>
              <a:rPr lang="en-IN" sz="2400" dirty="0">
                <a:latin typeface="Arial" panose="020B0604020202020204" pitchFamily="34" charset="0"/>
                <a:cs typeface="Arial" panose="020B0604020202020204" pitchFamily="34" charset="0"/>
              </a:rPr>
              <a:t>.</a:t>
            </a:r>
          </a:p>
          <a:p>
            <a:pPr lvl="0"/>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Because we notice multicollinearity between columns, we'll use Principal Component Analysis (PCA).</a:t>
            </a:r>
            <a:r>
              <a:rPr lang="en-IN" sz="2400" dirty="0">
                <a:latin typeface="Arial" panose="020B0604020202020204" pitchFamily="34" charset="0"/>
                <a:cs typeface="Arial" panose="020B0604020202020204" pitchFamily="34" charset="0"/>
              </a:rPr>
              <a:t>.</a:t>
            </a:r>
          </a:p>
          <a:p>
            <a:pPr lvl="0"/>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We will remove the column Id because there is no correlation between it and the other columns</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2421737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INPUTS- LOGIC- OUTPUT RELATIONSHIPS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778434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MODEL TRAINNING </a:t>
            </a:r>
            <a:endParaRPr lang="en-US" sz="32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28</a:t>
            </a:fld>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D1CE4887-DE25-4AC4-AF1D-800A14095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02" y="1118865"/>
            <a:ext cx="8491800" cy="4620270"/>
          </a:xfrm>
          <a:prstGeom prst="rect">
            <a:avLst/>
          </a:prstGeom>
        </p:spPr>
      </p:pic>
    </p:spTree>
    <p:extLst>
      <p:ext uri="{BB962C8B-B14F-4D97-AF65-F5344CB8AC3E}">
        <p14:creationId xmlns:p14="http://schemas.microsoft.com/office/powerpoint/2010/main" val="745143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29</a:t>
            </a:fld>
            <a:endParaRPr lang="en-US"/>
          </a:p>
        </p:txBody>
      </p:sp>
      <p:pic>
        <p:nvPicPr>
          <p:cNvPr id="5" name="Picture 4" descr="Table&#10;&#10;Description automatically generated with low confidence">
            <a:extLst>
              <a:ext uri="{FF2B5EF4-FFF2-40B4-BE49-F238E27FC236}">
                <a16:creationId xmlns:a16="http://schemas.microsoft.com/office/drawing/2014/main" id="{1C2E9BA6-0774-456D-AA71-77359624D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92" y="975405"/>
            <a:ext cx="4715435" cy="4907190"/>
          </a:xfrm>
          <a:prstGeom prst="rect">
            <a:avLst/>
          </a:prstGeom>
        </p:spPr>
      </p:pic>
      <p:pic>
        <p:nvPicPr>
          <p:cNvPr id="10" name="Picture 9" descr="Chart, line chart&#10;&#10;Description automatically generated">
            <a:extLst>
              <a:ext uri="{FF2B5EF4-FFF2-40B4-BE49-F238E27FC236}">
                <a16:creationId xmlns:a16="http://schemas.microsoft.com/office/drawing/2014/main" id="{C30A62BB-97EA-431D-A394-027CA23FC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984" y="742575"/>
            <a:ext cx="5491816" cy="5372850"/>
          </a:xfrm>
          <a:prstGeom prst="rect">
            <a:avLst/>
          </a:prstGeom>
        </p:spPr>
      </p:pic>
    </p:spTree>
    <p:extLst>
      <p:ext uri="{BB962C8B-B14F-4D97-AF65-F5344CB8AC3E}">
        <p14:creationId xmlns:p14="http://schemas.microsoft.com/office/powerpoint/2010/main" val="410235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616624"/>
            <a:ext cx="10972800" cy="5203885"/>
          </a:xfrm>
        </p:spPr>
        <p:txBody>
          <a:bodyPr>
            <a:noAutofit/>
          </a:bodyPr>
          <a:lstStyle/>
          <a:p>
            <a:r>
              <a:rPr lang="en-US" sz="2800" b="1" dirty="0">
                <a:latin typeface="Arial" panose="020B0604020202020204" pitchFamily="34" charset="0"/>
                <a:cs typeface="Arial" panose="020B0604020202020204" pitchFamily="34" charset="0"/>
              </a:rPr>
              <a:t>MODEL/S DEVELOPMENT AND EVALUATION</a:t>
            </a:r>
            <a:r>
              <a:rPr lang="en-US" sz="1400" b="1" dirty="0">
                <a:latin typeface="Arial" panose="020B0604020202020204" pitchFamily="34" charset="0"/>
                <a:cs typeface="Arial" panose="020B0604020202020204" pitchFamily="34" charset="0"/>
              </a:rPr>
              <a:t>	</a:t>
            </a:r>
          </a:p>
          <a:p>
            <a:pPr lvl="1"/>
            <a:r>
              <a:rPr lang="en-US" sz="1400" b="1" dirty="0">
                <a:latin typeface="Arial" panose="020B0604020202020204" pitchFamily="34" charset="0"/>
                <a:cs typeface="Arial" panose="020B0604020202020204" pitchFamily="34" charset="0"/>
              </a:rPr>
              <a:t>IDENTIFICATION OF POSSIBLE PROBLEM-SOLVING APPROACHES (METHODS)	</a:t>
            </a:r>
          </a:p>
          <a:p>
            <a:pPr lvl="1"/>
            <a:r>
              <a:rPr lang="en-US" sz="1400" b="1" dirty="0">
                <a:latin typeface="Arial" panose="020B0604020202020204" pitchFamily="34" charset="0"/>
                <a:cs typeface="Arial" panose="020B0604020202020204" pitchFamily="34" charset="0"/>
              </a:rPr>
              <a:t>TESTING OF IDENTIFIED APPROACHES (ALGORITHMS)	</a:t>
            </a:r>
          </a:p>
          <a:p>
            <a:pPr lvl="1"/>
            <a:r>
              <a:rPr lang="en-US" sz="1400" b="1" dirty="0">
                <a:latin typeface="Arial" panose="020B0604020202020204" pitchFamily="34" charset="0"/>
                <a:cs typeface="Arial" panose="020B0604020202020204" pitchFamily="34" charset="0"/>
              </a:rPr>
              <a:t>RUN AND EVALUATE SELECTED MODELS	</a:t>
            </a:r>
          </a:p>
          <a:p>
            <a:pPr lvl="1"/>
            <a:r>
              <a:rPr lang="en-US" sz="1400" b="1" dirty="0">
                <a:latin typeface="Arial" panose="020B0604020202020204" pitchFamily="34" charset="0"/>
                <a:cs typeface="Arial" panose="020B0604020202020204" pitchFamily="34" charset="0"/>
              </a:rPr>
              <a:t>KEY METRICS FOR SUCCESS IN SOLVING PROBLEM UNDER CONSIDERATION	</a:t>
            </a:r>
          </a:p>
          <a:p>
            <a:pPr lvl="1"/>
            <a:r>
              <a:rPr lang="en-US" sz="1400" b="1" dirty="0">
                <a:latin typeface="Arial" panose="020B0604020202020204" pitchFamily="34" charset="0"/>
                <a:cs typeface="Arial" panose="020B0604020202020204" pitchFamily="34" charset="0"/>
              </a:rPr>
              <a:t>VISUALIZATIONS</a:t>
            </a:r>
          </a:p>
          <a:p>
            <a:pPr lvl="1"/>
            <a:r>
              <a:rPr lang="en-US" sz="1600" b="1" dirty="0">
                <a:latin typeface="Arial" panose="020B0604020202020204" pitchFamily="34" charset="0"/>
                <a:cs typeface="Arial" panose="020B0604020202020204" pitchFamily="34" charset="0"/>
              </a:rPr>
              <a:t>INTERPRETATION OF THE RESULTS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PCA</a:t>
            </a:r>
            <a:endParaRPr lang="en-US" sz="32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30</a:t>
            </a:fld>
            <a:endParaRPr lang="en-US"/>
          </a:p>
        </p:txBody>
      </p:sp>
      <p:pic>
        <p:nvPicPr>
          <p:cNvPr id="4" name="Picture 3" descr="Graphical user interface, application, table, Excel&#10;&#10;Description automatically generated">
            <a:extLst>
              <a:ext uri="{FF2B5EF4-FFF2-40B4-BE49-F238E27FC236}">
                <a16:creationId xmlns:a16="http://schemas.microsoft.com/office/drawing/2014/main" id="{7B5D13C3-CA00-46C7-A76A-FCD12E9E8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65" y="1041767"/>
            <a:ext cx="7915836" cy="4999596"/>
          </a:xfrm>
          <a:prstGeom prst="rect">
            <a:avLst/>
          </a:prstGeom>
        </p:spPr>
      </p:pic>
    </p:spTree>
    <p:extLst>
      <p:ext uri="{BB962C8B-B14F-4D97-AF65-F5344CB8AC3E}">
        <p14:creationId xmlns:p14="http://schemas.microsoft.com/office/powerpoint/2010/main" val="1514996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0424" y="1890116"/>
            <a:ext cx="8985153" cy="2862322"/>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MODEL/S  DEVELOPMENT</a:t>
            </a:r>
          </a:p>
          <a:p>
            <a:pPr algn="ctr"/>
            <a:r>
              <a:rPr lang="en-IN" sz="6000" b="1" dirty="0">
                <a:solidFill>
                  <a:schemeClr val="accent1"/>
                </a:solidFill>
                <a:latin typeface="Algerian" panose="04020705040A02060702" pitchFamily="82" charset="0"/>
                <a:cs typeface="Arial" panose="020B0604020202020204" pitchFamily="34" charset="0"/>
              </a:rPr>
              <a:t> AND</a:t>
            </a:r>
          </a:p>
          <a:p>
            <a:pPr algn="ctr"/>
            <a:r>
              <a:rPr lang="en-IN" sz="6000" b="1" dirty="0">
                <a:solidFill>
                  <a:schemeClr val="accent1"/>
                </a:solidFill>
                <a:latin typeface="Algerian" panose="04020705040A02060702" pitchFamily="82" charset="0"/>
                <a:cs typeface="Arial" panose="020B0604020202020204" pitchFamily="34" charset="0"/>
              </a:rPr>
              <a:t> EVALUATION</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1153760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3416320"/>
          </a:xfrm>
          <a:prstGeom prst="rect">
            <a:avLst/>
          </a:prstGeom>
        </p:spPr>
        <p:txBody>
          <a:bodyPr wrap="square">
            <a:spAutoFit/>
          </a:bodyPr>
          <a:lstStyle/>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p>
          <a:p>
            <a:pPr marL="457200" indent="-457200">
              <a:buClr>
                <a:schemeClr val="accent1"/>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We observed skewness in data so we tried to remove the skewness through treating outliers with </a:t>
            </a:r>
            <a:r>
              <a:rPr lang="en-IN" sz="2400" dirty="0" err="1">
                <a:latin typeface="Arial" panose="020B0604020202020204" pitchFamily="34" charset="0"/>
                <a:cs typeface="Arial" panose="020B0604020202020204" pitchFamily="34" charset="0"/>
              </a:rPr>
              <a:t>Winsorization</a:t>
            </a:r>
            <a:r>
              <a:rPr lang="en-IN" sz="2400" dirty="0">
                <a:latin typeface="Arial" panose="020B0604020202020204" pitchFamily="34" charset="0"/>
                <a:cs typeface="Arial" panose="020B0604020202020204" pitchFamily="34" charset="0"/>
              </a:rPr>
              <a:t> technique.</a:t>
            </a:r>
          </a:p>
          <a:p>
            <a:pPr marL="457200" indent="-457200">
              <a:buClr>
                <a:schemeClr val="accent1"/>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Clr>
                <a:schemeClr val="accent1"/>
              </a:buClr>
              <a:buFont typeface="Arial" panose="020B0604020202020204" pitchFamily="34" charset="0"/>
              <a:buChar char="•"/>
            </a:pPr>
            <a:r>
              <a:rPr lang="en-IN" sz="2400" dirty="0">
                <a:latin typeface="Arial" panose="020B0604020202020204" pitchFamily="34" charset="0"/>
                <a:cs typeface="Arial" panose="020B0604020202020204" pitchFamily="34" charset="0"/>
              </a:rPr>
              <a:t>The data was improper scaled so we scaled the feature variables on a single scale using </a:t>
            </a:r>
            <a:r>
              <a:rPr lang="en-IN" sz="2400" dirty="0" err="1">
                <a:latin typeface="Arial" panose="020B0604020202020204" pitchFamily="34" charset="0"/>
                <a:cs typeface="Arial" panose="020B0604020202020204" pitchFamily="34" charset="0"/>
              </a:rPr>
              <a:t>sklearn’s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StandardScaler</a:t>
            </a:r>
            <a:r>
              <a:rPr lang="en-IN" sz="2400" dirty="0">
                <a:latin typeface="Arial" panose="020B0604020202020204" pitchFamily="34" charset="0"/>
                <a:cs typeface="Arial" panose="020B0604020202020204" pitchFamily="34" charset="0"/>
              </a:rPr>
              <a:t> package.</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72458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1631216"/>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Clr>
                <a:schemeClr val="accent1"/>
              </a:buClr>
              <a:buFont typeface="Arial" panose="020B0604020202020204" pitchFamily="34" charset="0"/>
              <a:buChar char="•"/>
            </a:pPr>
            <a:r>
              <a:rPr lang="en-US" sz="2400" dirty="0">
                <a:latin typeface="Arial" panose="020B0604020202020204" pitchFamily="34" charset="0"/>
                <a:cs typeface="Arial" panose="020B0604020202020204" pitchFamily="34" charset="0"/>
              </a:rPr>
              <a:t>We used Principal Component Analysis (PCA) to </a:t>
            </a:r>
            <a:r>
              <a:rPr lang="en-US" sz="2400" dirty="0" err="1">
                <a:latin typeface="Arial" panose="020B0604020202020204" pitchFamily="34" charset="0"/>
                <a:cs typeface="Arial" panose="020B0604020202020204" pitchFamily="34" charset="0"/>
              </a:rPr>
              <a:t>minimise</a:t>
            </a:r>
            <a:r>
              <a:rPr lang="en-US" sz="2400" dirty="0">
                <a:latin typeface="Arial" panose="020B0604020202020204" pitchFamily="34" charset="0"/>
                <a:cs typeface="Arial" panose="020B0604020202020204" pitchFamily="34" charset="0"/>
              </a:rPr>
              <a:t> the number of feature variables in the data from 256 to 100 by showing Eigenvalues and using the number of nodes as our number of feature variables</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3402762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TESTING OF IDENTIFIED APPROACHES (ALGORITHMS)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95706"/>
            <a:ext cx="11647565" cy="4154984"/>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 algorithms we used for the training and testing are as follows:-</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Linear Regression</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Lasso</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Ridge</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Elastic Net</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SVR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err="1">
                <a:latin typeface="Arial" panose="020B0604020202020204" pitchFamily="34" charset="0"/>
                <a:cs typeface="Arial" panose="020B0604020202020204" pitchFamily="34" charset="0"/>
              </a:rPr>
              <a:t>KNeighbors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Decision Tree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Random Forest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Ada Boost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a:p>
            <a:pPr marL="914400" lvl="1" indent="-457200">
              <a:buClr>
                <a:schemeClr val="accent1"/>
              </a:buClr>
              <a:buFont typeface="Wingdings" panose="05000000000000000000" pitchFamily="2" charset="2"/>
              <a:buChar char="Ø"/>
            </a:pPr>
            <a:r>
              <a:rPr lang="en-IN" sz="2400" dirty="0">
                <a:latin typeface="Arial" panose="020B0604020202020204" pitchFamily="34" charset="0"/>
                <a:cs typeface="Arial" panose="020B0604020202020204" pitchFamily="34" charset="0"/>
              </a:rPr>
              <a:t>Gradient Boosting </a:t>
            </a:r>
            <a:r>
              <a:rPr lang="en-IN" sz="2400" dirty="0" err="1">
                <a:latin typeface="Arial" panose="020B0604020202020204" pitchFamily="34" charset="0"/>
                <a:cs typeface="Arial" panose="020B0604020202020204" pitchFamily="34" charset="0"/>
              </a:rPr>
              <a:t>Regressor</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555986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35</a:t>
            </a:fld>
            <a:endParaRPr lang="en-US"/>
          </a:p>
        </p:txBody>
      </p:sp>
      <p:pic>
        <p:nvPicPr>
          <p:cNvPr id="5" name="Picture 4" descr="Text, letter&#10;&#10;Description automatically generated">
            <a:extLst>
              <a:ext uri="{FF2B5EF4-FFF2-40B4-BE49-F238E27FC236}">
                <a16:creationId xmlns:a16="http://schemas.microsoft.com/office/drawing/2014/main" id="{C243F8CA-0E11-4916-B446-ADBE2797B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376075"/>
            <a:ext cx="5544173" cy="4433053"/>
          </a:xfrm>
          <a:prstGeom prst="rect">
            <a:avLst/>
          </a:prstGeom>
        </p:spPr>
      </p:pic>
      <p:pic>
        <p:nvPicPr>
          <p:cNvPr id="10" name="Picture 9" descr="Text&#10;&#10;Description automatically generated">
            <a:extLst>
              <a:ext uri="{FF2B5EF4-FFF2-40B4-BE49-F238E27FC236}">
                <a16:creationId xmlns:a16="http://schemas.microsoft.com/office/drawing/2014/main" id="{F7AF3AB9-38B3-472A-8282-9139D3831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765" y="1376075"/>
            <a:ext cx="4677925" cy="4433053"/>
          </a:xfrm>
          <a:prstGeom prst="rect">
            <a:avLst/>
          </a:prstGeom>
        </p:spPr>
      </p:pic>
    </p:spTree>
    <p:extLst>
      <p:ext uri="{BB962C8B-B14F-4D97-AF65-F5344CB8AC3E}">
        <p14:creationId xmlns:p14="http://schemas.microsoft.com/office/powerpoint/2010/main" val="3715735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36</a:t>
            </a:fld>
            <a:endParaRPr lang="en-US"/>
          </a:p>
        </p:txBody>
      </p:sp>
      <p:pic>
        <p:nvPicPr>
          <p:cNvPr id="5" name="Picture 4" descr="A picture containing timeline&#10;&#10;Description automatically generated">
            <a:extLst>
              <a:ext uri="{FF2B5EF4-FFF2-40B4-BE49-F238E27FC236}">
                <a16:creationId xmlns:a16="http://schemas.microsoft.com/office/drawing/2014/main" id="{3DF6BC33-9A8A-4E7D-A837-9E3C0CD83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57" y="1041767"/>
            <a:ext cx="4349061" cy="4999596"/>
          </a:xfrm>
          <a:prstGeom prst="rect">
            <a:avLst/>
          </a:prstGeom>
        </p:spPr>
      </p:pic>
      <p:pic>
        <p:nvPicPr>
          <p:cNvPr id="7" name="Picture 6" descr="Text&#10;&#10;Description automatically generated">
            <a:extLst>
              <a:ext uri="{FF2B5EF4-FFF2-40B4-BE49-F238E27FC236}">
                <a16:creationId xmlns:a16="http://schemas.microsoft.com/office/drawing/2014/main" id="{0BC5C404-692E-4DA5-AA9F-56FCCCF11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893" y="952119"/>
            <a:ext cx="5181600" cy="4154368"/>
          </a:xfrm>
          <a:prstGeom prst="rect">
            <a:avLst/>
          </a:prstGeom>
        </p:spPr>
      </p:pic>
    </p:spTree>
    <p:extLst>
      <p:ext uri="{BB962C8B-B14F-4D97-AF65-F5344CB8AC3E}">
        <p14:creationId xmlns:p14="http://schemas.microsoft.com/office/powerpoint/2010/main" val="17895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METRICS FOR SUCCESS IN SOLVING PROBLEM UNDER CONSIDERATION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781050" y="1756460"/>
            <a:ext cx="10629900" cy="1131848"/>
          </a:xfrm>
          <a:prstGeom prst="rect">
            <a:avLst/>
          </a:prstGeom>
        </p:spPr>
        <p:txBody>
          <a:bodyPr wrap="square">
            <a:spAutoFit/>
          </a:bodyPr>
          <a:lstStyle/>
          <a:p>
            <a:pPr>
              <a:lnSpc>
                <a:spcPct val="150000"/>
              </a:lnSpc>
            </a:pPr>
            <a:r>
              <a:rPr lang="en-IN" sz="2400" dirty="0">
                <a:latin typeface="Arial" panose="020B0604020202020204" pitchFamily="34" charset="0"/>
                <a:cs typeface="Arial" panose="020B0604020202020204" pitchFamily="34" charset="0"/>
              </a:rPr>
              <a:t>We used the metric Root Mean Squared Error by selecting the Ridge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model which was giving us best(minimum) RMSE score.</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3397741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38</a:t>
            </a:fld>
            <a:endParaRPr lang="en-US"/>
          </a:p>
        </p:txBody>
      </p:sp>
      <p:pic>
        <p:nvPicPr>
          <p:cNvPr id="4" name="Picture 3" descr="Chart, waterfall chart&#10;&#10;Description automatically generated">
            <a:extLst>
              <a:ext uri="{FF2B5EF4-FFF2-40B4-BE49-F238E27FC236}">
                <a16:creationId xmlns:a16="http://schemas.microsoft.com/office/drawing/2014/main" id="{540BEE8F-1CD4-4CD9-8048-2021ADDF6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662" y="1041766"/>
            <a:ext cx="5767644" cy="4794258"/>
          </a:xfrm>
          <a:prstGeom prst="rect">
            <a:avLst/>
          </a:prstGeom>
        </p:spPr>
      </p:pic>
    </p:spTree>
    <p:extLst>
      <p:ext uri="{BB962C8B-B14F-4D97-AF65-F5344CB8AC3E}">
        <p14:creationId xmlns:p14="http://schemas.microsoft.com/office/powerpoint/2010/main" val="3418985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39</a:t>
            </a:fld>
            <a:endParaRPr lang="en-US"/>
          </a:p>
        </p:txBody>
      </p:sp>
      <p:pic>
        <p:nvPicPr>
          <p:cNvPr id="4" name="Picture 3" descr="Chart, bar chart&#10;&#10;Description automatically generated">
            <a:extLst>
              <a:ext uri="{FF2B5EF4-FFF2-40B4-BE49-F238E27FC236}">
                <a16:creationId xmlns:a16="http://schemas.microsoft.com/office/drawing/2014/main" id="{2586CA90-D4D8-4EFD-AB98-94AD27A41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947" y="1183341"/>
            <a:ext cx="5207360" cy="4742330"/>
          </a:xfrm>
          <a:prstGeom prst="rect">
            <a:avLst/>
          </a:prstGeom>
        </p:spPr>
      </p:pic>
      <p:pic>
        <p:nvPicPr>
          <p:cNvPr id="7" name="Picture 6" descr="Chart, bar chart&#10;&#10;Description automatically generated">
            <a:extLst>
              <a:ext uri="{FF2B5EF4-FFF2-40B4-BE49-F238E27FC236}">
                <a16:creationId xmlns:a16="http://schemas.microsoft.com/office/drawing/2014/main" id="{EC1F69CA-AB4F-4726-AF0B-899AED876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729" y="1183341"/>
            <a:ext cx="4751295" cy="4634754"/>
          </a:xfrm>
          <a:prstGeom prst="rect">
            <a:avLst/>
          </a:prstGeom>
        </p:spPr>
      </p:pic>
    </p:spTree>
    <p:extLst>
      <p:ext uri="{BB962C8B-B14F-4D97-AF65-F5344CB8AC3E}">
        <p14:creationId xmlns:p14="http://schemas.microsoft.com/office/powerpoint/2010/main" val="2768386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1307" y="2702916"/>
            <a:ext cx="5306261" cy="1015663"/>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INTRODUCTION</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253314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40</a:t>
            </a:fld>
            <a:endParaRPr lang="en-US"/>
          </a:p>
        </p:txBody>
      </p:sp>
      <p:pic>
        <p:nvPicPr>
          <p:cNvPr id="4" name="Picture 3" descr="Chart, waterfall chart&#10;&#10;Description automatically generated">
            <a:extLst>
              <a:ext uri="{FF2B5EF4-FFF2-40B4-BE49-F238E27FC236}">
                <a16:creationId xmlns:a16="http://schemas.microsoft.com/office/drawing/2014/main" id="{ACACA13E-7800-451E-B34E-D85723045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349" y="1120588"/>
            <a:ext cx="6805314" cy="4920774"/>
          </a:xfrm>
          <a:prstGeom prst="rect">
            <a:avLst/>
          </a:prstGeom>
        </p:spPr>
      </p:pic>
    </p:spTree>
    <p:extLst>
      <p:ext uri="{BB962C8B-B14F-4D97-AF65-F5344CB8AC3E}">
        <p14:creationId xmlns:p14="http://schemas.microsoft.com/office/powerpoint/2010/main" val="210343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41</a:t>
            </a:fld>
            <a:endParaRPr lang="en-US"/>
          </a:p>
        </p:txBody>
      </p:sp>
      <p:pic>
        <p:nvPicPr>
          <p:cNvPr id="4" name="Picture 3" descr="Chart, bar chart, waterfall chart&#10;&#10;Description automatically generated">
            <a:extLst>
              <a:ext uri="{FF2B5EF4-FFF2-40B4-BE49-F238E27FC236}">
                <a16:creationId xmlns:a16="http://schemas.microsoft.com/office/drawing/2014/main" id="{17A2D2AB-470F-4BA0-BEC8-390F399A8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952" y="1041766"/>
            <a:ext cx="6614824" cy="4999596"/>
          </a:xfrm>
          <a:prstGeom prst="rect">
            <a:avLst/>
          </a:prstGeom>
        </p:spPr>
      </p:pic>
    </p:spTree>
    <p:extLst>
      <p:ext uri="{BB962C8B-B14F-4D97-AF65-F5344CB8AC3E}">
        <p14:creationId xmlns:p14="http://schemas.microsoft.com/office/powerpoint/2010/main" val="212854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42</a:t>
            </a:fld>
            <a:endParaRPr lang="en-US"/>
          </a:p>
        </p:txBody>
      </p:sp>
      <p:pic>
        <p:nvPicPr>
          <p:cNvPr id="4" name="Picture 3" descr="Chart, bar chart&#10;&#10;Description automatically generated">
            <a:extLst>
              <a:ext uri="{FF2B5EF4-FFF2-40B4-BE49-F238E27FC236}">
                <a16:creationId xmlns:a16="http://schemas.microsoft.com/office/drawing/2014/main" id="{D0C0B983-037A-428B-AA3E-0E6579ACA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4659" y="1041766"/>
            <a:ext cx="6726005" cy="4857010"/>
          </a:xfrm>
          <a:prstGeom prst="rect">
            <a:avLst/>
          </a:prstGeom>
        </p:spPr>
      </p:pic>
    </p:spTree>
    <p:extLst>
      <p:ext uri="{BB962C8B-B14F-4D97-AF65-F5344CB8AC3E}">
        <p14:creationId xmlns:p14="http://schemas.microsoft.com/office/powerpoint/2010/main" val="2042891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43</a:t>
            </a:fld>
            <a:endParaRPr lang="en-US"/>
          </a:p>
        </p:txBody>
      </p:sp>
      <p:pic>
        <p:nvPicPr>
          <p:cNvPr id="4" name="Picture 3" descr="Graphical user interface, text&#10;&#10;Description automatically generated">
            <a:extLst>
              <a:ext uri="{FF2B5EF4-FFF2-40B4-BE49-F238E27FC236}">
                <a16:creationId xmlns:a16="http://schemas.microsoft.com/office/drawing/2014/main" id="{B788E210-66B2-47BC-A528-0FAEDFBB9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94577"/>
            <a:ext cx="5746376" cy="1971950"/>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5E60EC68-6BAA-4356-B66F-219B8C72B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288" y="1041766"/>
            <a:ext cx="6020673" cy="4328093"/>
          </a:xfrm>
          <a:prstGeom prst="rect">
            <a:avLst/>
          </a:prstGeom>
        </p:spPr>
      </p:pic>
      <p:pic>
        <p:nvPicPr>
          <p:cNvPr id="13" name="Picture 12" descr="Table&#10;&#10;Description automatically generated">
            <a:extLst>
              <a:ext uri="{FF2B5EF4-FFF2-40B4-BE49-F238E27FC236}">
                <a16:creationId xmlns:a16="http://schemas.microsoft.com/office/drawing/2014/main" id="{8E4EDF72-DE5D-47AE-B17B-C02626A96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1542"/>
            <a:ext cx="4182314" cy="2841433"/>
          </a:xfrm>
          <a:prstGeom prst="rect">
            <a:avLst/>
          </a:prstGeom>
        </p:spPr>
      </p:pic>
    </p:spTree>
    <p:extLst>
      <p:ext uri="{BB962C8B-B14F-4D97-AF65-F5344CB8AC3E}">
        <p14:creationId xmlns:p14="http://schemas.microsoft.com/office/powerpoint/2010/main" val="1686536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44</a:t>
            </a:fld>
            <a:endParaRPr lang="en-US"/>
          </a:p>
        </p:txBody>
      </p:sp>
      <p:pic>
        <p:nvPicPr>
          <p:cNvPr id="4" name="Picture 3" descr="Graphical user interface&#10;&#10;Description automatically generated with low confidence">
            <a:extLst>
              <a:ext uri="{FF2B5EF4-FFF2-40B4-BE49-F238E27FC236}">
                <a16:creationId xmlns:a16="http://schemas.microsoft.com/office/drawing/2014/main" id="{FF843191-C252-4C37-8305-1C2AA682C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417" y="1041766"/>
            <a:ext cx="6922351" cy="4670613"/>
          </a:xfrm>
          <a:prstGeom prst="rect">
            <a:avLst/>
          </a:prstGeom>
        </p:spPr>
      </p:pic>
    </p:spTree>
    <p:extLst>
      <p:ext uri="{BB962C8B-B14F-4D97-AF65-F5344CB8AC3E}">
        <p14:creationId xmlns:p14="http://schemas.microsoft.com/office/powerpoint/2010/main" val="210672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45</a:t>
            </a:fld>
            <a:endParaRPr lang="en-US"/>
          </a:p>
        </p:txBody>
      </p:sp>
      <p:pic>
        <p:nvPicPr>
          <p:cNvPr id="4" name="Picture 3" descr="Chart, bar chart, waterfall chart&#10;&#10;Description automatically generated">
            <a:extLst>
              <a:ext uri="{FF2B5EF4-FFF2-40B4-BE49-F238E27FC236}">
                <a16:creationId xmlns:a16="http://schemas.microsoft.com/office/drawing/2014/main" id="{E2DAFF3B-759A-431B-A05A-365D2FDF4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817" y="961085"/>
            <a:ext cx="6582694" cy="5009410"/>
          </a:xfrm>
          <a:prstGeom prst="rect">
            <a:avLst/>
          </a:prstGeom>
        </p:spPr>
      </p:pic>
    </p:spTree>
    <p:extLst>
      <p:ext uri="{BB962C8B-B14F-4D97-AF65-F5344CB8AC3E}">
        <p14:creationId xmlns:p14="http://schemas.microsoft.com/office/powerpoint/2010/main" val="2852841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46</a:t>
            </a:fld>
            <a:endParaRPr lang="en-US"/>
          </a:p>
        </p:txBody>
      </p:sp>
      <p:pic>
        <p:nvPicPr>
          <p:cNvPr id="4" name="Picture 3" descr="Chart, waterfall chart&#10;&#10;Description automatically generated">
            <a:extLst>
              <a:ext uri="{FF2B5EF4-FFF2-40B4-BE49-F238E27FC236}">
                <a16:creationId xmlns:a16="http://schemas.microsoft.com/office/drawing/2014/main" id="{F5A64E5B-628B-4845-8F56-5759CF5BE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603" y="1041766"/>
            <a:ext cx="5319406" cy="4740469"/>
          </a:xfrm>
          <a:prstGeom prst="rect">
            <a:avLst/>
          </a:prstGeom>
        </p:spPr>
      </p:pic>
    </p:spTree>
    <p:extLst>
      <p:ext uri="{BB962C8B-B14F-4D97-AF65-F5344CB8AC3E}">
        <p14:creationId xmlns:p14="http://schemas.microsoft.com/office/powerpoint/2010/main" val="3216439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47</a:t>
            </a:fld>
            <a:endParaRPr lang="en-US"/>
          </a:p>
        </p:txBody>
      </p:sp>
      <p:pic>
        <p:nvPicPr>
          <p:cNvPr id="4" name="Picture 3" descr="Chart, waterfall chart&#10;&#10;Description automatically generated">
            <a:extLst>
              <a:ext uri="{FF2B5EF4-FFF2-40B4-BE49-F238E27FC236}">
                <a16:creationId xmlns:a16="http://schemas.microsoft.com/office/drawing/2014/main" id="{6D48E9D9-C21F-44B2-8CA1-4C5525BBD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336" y="1041766"/>
            <a:ext cx="5744377" cy="4844684"/>
          </a:xfrm>
          <a:prstGeom prst="rect">
            <a:avLst/>
          </a:prstGeom>
        </p:spPr>
      </p:pic>
    </p:spTree>
    <p:extLst>
      <p:ext uri="{BB962C8B-B14F-4D97-AF65-F5344CB8AC3E}">
        <p14:creationId xmlns:p14="http://schemas.microsoft.com/office/powerpoint/2010/main" val="2964229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48</a:t>
            </a:fld>
            <a:endParaRPr lang="en-US"/>
          </a:p>
        </p:txBody>
      </p:sp>
      <p:pic>
        <p:nvPicPr>
          <p:cNvPr id="8" name="Picture 7" descr="Chart, bar chart&#10;&#10;Description automatically generated">
            <a:extLst>
              <a:ext uri="{FF2B5EF4-FFF2-40B4-BE49-F238E27FC236}">
                <a16:creationId xmlns:a16="http://schemas.microsoft.com/office/drawing/2014/main" id="{DC8499C9-3B46-47CB-9CC9-261D09D330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917" y="1041766"/>
            <a:ext cx="6554115" cy="4854209"/>
          </a:xfrm>
          <a:prstGeom prst="rect">
            <a:avLst/>
          </a:prstGeom>
        </p:spPr>
      </p:pic>
    </p:spTree>
    <p:extLst>
      <p:ext uri="{BB962C8B-B14F-4D97-AF65-F5344CB8AC3E}">
        <p14:creationId xmlns:p14="http://schemas.microsoft.com/office/powerpoint/2010/main" val="1199422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49</a:t>
            </a:fld>
            <a:endParaRPr lang="en-US"/>
          </a:p>
        </p:txBody>
      </p:sp>
      <p:pic>
        <p:nvPicPr>
          <p:cNvPr id="4" name="Picture 3" descr="Chart, bar chart, waterfall chart&#10;&#10;Description automatically generated">
            <a:extLst>
              <a:ext uri="{FF2B5EF4-FFF2-40B4-BE49-F238E27FC236}">
                <a16:creationId xmlns:a16="http://schemas.microsoft.com/office/drawing/2014/main" id="{4E06FAF8-ECD2-4A8A-956A-3B41BC23A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427" y="1041766"/>
            <a:ext cx="5925377" cy="4892309"/>
          </a:xfrm>
          <a:prstGeom prst="rect">
            <a:avLst/>
          </a:prstGeom>
        </p:spPr>
      </p:pic>
    </p:spTree>
    <p:extLst>
      <p:ext uri="{BB962C8B-B14F-4D97-AF65-F5344CB8AC3E}">
        <p14:creationId xmlns:p14="http://schemas.microsoft.com/office/powerpoint/2010/main" val="127997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6"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latin typeface="Arial" panose="020B0604020202020204" pitchFamily="34" charset="0"/>
                <a:cs typeface="Arial" panose="020B0604020202020204" pitchFamily="34" charset="0"/>
              </a:rPr>
              <a:t>BUSINESS PROBLEM FRAMING </a:t>
            </a:r>
            <a:endParaRPr lang="en-US"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768724" y="1391832"/>
            <a:ext cx="1092349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Clr>
                <a:schemeClr val="accent2">
                  <a:lumMod val="60000"/>
                  <a:lumOff val="40000"/>
                </a:schemeClr>
              </a:buClr>
              <a:buFont typeface="Arial" panose="020B0604020202020204" pitchFamily="34" charset="0"/>
              <a:buChar char="•"/>
            </a:pPr>
            <a:r>
              <a:rPr lang="en-US" sz="2400" dirty="0">
                <a:latin typeface="Arial" panose="020B0604020202020204" pitchFamily="34" charset="0"/>
                <a:ea typeface="+mn-lt"/>
                <a:cs typeface="Arial" panose="020B0604020202020204" pitchFamily="34" charset="0"/>
              </a:rPr>
              <a:t>Surprise Housing, a housing company located in the United States, has decided to enter the Australian market.</a:t>
            </a:r>
          </a:p>
          <a:p>
            <a:pPr algn="just">
              <a:buClr>
                <a:schemeClr val="accent2">
                  <a:lumMod val="60000"/>
                  <a:lumOff val="40000"/>
                </a:schemeClr>
              </a:buClr>
            </a:pPr>
            <a:endParaRPr lang="en-US" sz="2400" dirty="0">
              <a:latin typeface="Arial" panose="020B0604020202020204" pitchFamily="34" charset="0"/>
              <a:cs typeface="Arial" panose="020B0604020202020204" pitchFamily="34" charset="0"/>
            </a:endParaRPr>
          </a:p>
          <a:p>
            <a:pPr marL="457200" indent="-457200" algn="just">
              <a:buClr>
                <a:schemeClr val="accent2">
                  <a:lumMod val="60000"/>
                  <a:lumOff val="40000"/>
                </a:schemeClr>
              </a:buClr>
              <a:buFont typeface="Arial" panose="020B0604020202020204" pitchFamily="34" charset="0"/>
              <a:buChar char="•"/>
            </a:pPr>
            <a:r>
              <a:rPr lang="en-US" sz="2400" dirty="0">
                <a:latin typeface="Arial" panose="020B0604020202020204" pitchFamily="34" charset="0"/>
                <a:cs typeface="Arial" panose="020B0604020202020204" pitchFamily="34" charset="0"/>
              </a:rPr>
              <a:t>The company employs data analytics to buy houses for less than their true value and then resell them for more. The company has also gathered data from house sales in Australia for the same purpose.</a:t>
            </a:r>
            <a:endParaRPr lang="en-US" sz="2400" dirty="0">
              <a:latin typeface="Arial" panose="020B0604020202020204" pitchFamily="34" charset="0"/>
              <a:ea typeface="+mn-lt"/>
              <a:cs typeface="Arial" panose="020B0604020202020204" pitchFamily="34" charset="0"/>
            </a:endParaRPr>
          </a:p>
          <a:p>
            <a:pPr marL="457200" indent="-457200" algn="just">
              <a:buClr>
                <a:schemeClr val="accent2">
                  <a:lumMod val="60000"/>
                  <a:lumOff val="40000"/>
                </a:schemeClr>
              </a:buCl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lgn="just">
              <a:buClr>
                <a:schemeClr val="accent2">
                  <a:lumMod val="60000"/>
                  <a:lumOff val="40000"/>
                </a:schemeClr>
              </a:buClr>
              <a:buFont typeface="Arial" panose="020B0604020202020204" pitchFamily="34" charset="0"/>
              <a:buChar char="•"/>
            </a:pPr>
            <a:r>
              <a:rPr lang="en-US" sz="2400" dirty="0">
                <a:latin typeface="Arial" panose="020B0604020202020204" pitchFamily="34" charset="0"/>
                <a:ea typeface="+mn-lt"/>
                <a:cs typeface="Arial" panose="020B0604020202020204" pitchFamily="34" charset="0"/>
              </a:rPr>
              <a:t>We must use Machine Learning to create a model that will estimate the actual worth of potential properties and help us decide whether or not to invest in them.</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29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pic>
        <p:nvPicPr>
          <p:cNvPr id="4" name="Picture 3" descr="Chart, bar chart&#10;&#10;Description automatically generated">
            <a:extLst>
              <a:ext uri="{FF2B5EF4-FFF2-40B4-BE49-F238E27FC236}">
                <a16:creationId xmlns:a16="http://schemas.microsoft.com/office/drawing/2014/main" id="{F01584FE-7039-4381-8FEA-D977EDB9D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575" y="1041765"/>
            <a:ext cx="6439799" cy="4999597"/>
          </a:xfrm>
          <a:prstGeom prst="rect">
            <a:avLst/>
          </a:prstGeom>
        </p:spPr>
      </p:pic>
    </p:spTree>
    <p:extLst>
      <p:ext uri="{BB962C8B-B14F-4D97-AF65-F5344CB8AC3E}">
        <p14:creationId xmlns:p14="http://schemas.microsoft.com/office/powerpoint/2010/main" val="1216187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pic>
        <p:nvPicPr>
          <p:cNvPr id="4" name="Picture 3" descr="Chart, bar chart, waterfall chart&#10;&#10;Description automatically generated">
            <a:extLst>
              <a:ext uri="{FF2B5EF4-FFF2-40B4-BE49-F238E27FC236}">
                <a16:creationId xmlns:a16="http://schemas.microsoft.com/office/drawing/2014/main" id="{3C500305-7C3B-4D30-9450-314A550AE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740" y="1041766"/>
            <a:ext cx="5868219" cy="4863734"/>
          </a:xfrm>
          <a:prstGeom prst="rect">
            <a:avLst/>
          </a:prstGeom>
        </p:spPr>
      </p:pic>
    </p:spTree>
    <p:extLst>
      <p:ext uri="{BB962C8B-B14F-4D97-AF65-F5344CB8AC3E}">
        <p14:creationId xmlns:p14="http://schemas.microsoft.com/office/powerpoint/2010/main" val="2548184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pic>
        <p:nvPicPr>
          <p:cNvPr id="8" name="Picture 7" descr="Chart, waterfall chart&#10;&#10;Description automatically generated">
            <a:extLst>
              <a:ext uri="{FF2B5EF4-FFF2-40B4-BE49-F238E27FC236}">
                <a16:creationId xmlns:a16="http://schemas.microsoft.com/office/drawing/2014/main" id="{687B96DE-8739-4B94-8AF7-E5C6204A0E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076" y="1041766"/>
            <a:ext cx="6258798" cy="4999596"/>
          </a:xfrm>
          <a:prstGeom prst="rect">
            <a:avLst/>
          </a:prstGeom>
        </p:spPr>
      </p:pic>
    </p:spTree>
    <p:extLst>
      <p:ext uri="{BB962C8B-B14F-4D97-AF65-F5344CB8AC3E}">
        <p14:creationId xmlns:p14="http://schemas.microsoft.com/office/powerpoint/2010/main" val="2540001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53</a:t>
            </a:fld>
            <a:endParaRPr lang="en-US"/>
          </a:p>
        </p:txBody>
      </p:sp>
      <p:pic>
        <p:nvPicPr>
          <p:cNvPr id="4" name="Picture 3" descr="Chart, bar chart&#10;&#10;Description automatically generated">
            <a:extLst>
              <a:ext uri="{FF2B5EF4-FFF2-40B4-BE49-F238E27FC236}">
                <a16:creationId xmlns:a16="http://schemas.microsoft.com/office/drawing/2014/main" id="{06594B5E-6CEE-4F74-B633-10C9C703E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51" y="1041766"/>
            <a:ext cx="4233349" cy="482563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ABEC20E0-4A27-456B-927C-0178420CE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990599"/>
            <a:ext cx="4514850" cy="4876801"/>
          </a:xfrm>
          <a:prstGeom prst="rect">
            <a:avLst/>
          </a:prstGeom>
        </p:spPr>
      </p:pic>
    </p:spTree>
    <p:extLst>
      <p:ext uri="{BB962C8B-B14F-4D97-AF65-F5344CB8AC3E}">
        <p14:creationId xmlns:p14="http://schemas.microsoft.com/office/powerpoint/2010/main" val="813076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54</a:t>
            </a:fld>
            <a:endParaRPr lang="en-US"/>
          </a:p>
        </p:txBody>
      </p:sp>
      <p:pic>
        <p:nvPicPr>
          <p:cNvPr id="4" name="Picture 3" descr="Chart, bar chart, histogram&#10;&#10;Description automatically generated">
            <a:extLst>
              <a:ext uri="{FF2B5EF4-FFF2-40B4-BE49-F238E27FC236}">
                <a16:creationId xmlns:a16="http://schemas.microsoft.com/office/drawing/2014/main" id="{E814D126-AA35-4810-AB36-4BFB8883F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22" y="1041765"/>
            <a:ext cx="4539478" cy="4673235"/>
          </a:xfrm>
          <a:prstGeom prst="rect">
            <a:avLst/>
          </a:prstGeom>
        </p:spPr>
      </p:pic>
      <p:pic>
        <p:nvPicPr>
          <p:cNvPr id="8" name="Picture 7" descr="Chart, bar chart&#10;&#10;Description automatically generated">
            <a:extLst>
              <a:ext uri="{FF2B5EF4-FFF2-40B4-BE49-F238E27FC236}">
                <a16:creationId xmlns:a16="http://schemas.microsoft.com/office/drawing/2014/main" id="{B423A4BF-7D2F-482A-A188-BC7BCA38D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943" y="1160313"/>
            <a:ext cx="5468113" cy="4762501"/>
          </a:xfrm>
          <a:prstGeom prst="rect">
            <a:avLst/>
          </a:prstGeom>
        </p:spPr>
      </p:pic>
    </p:spTree>
    <p:extLst>
      <p:ext uri="{BB962C8B-B14F-4D97-AF65-F5344CB8AC3E}">
        <p14:creationId xmlns:p14="http://schemas.microsoft.com/office/powerpoint/2010/main" val="638809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55</a:t>
            </a:fld>
            <a:endParaRPr lang="en-US"/>
          </a:p>
        </p:txBody>
      </p:sp>
      <p:pic>
        <p:nvPicPr>
          <p:cNvPr id="4" name="Picture 3" descr="Chart, histogram&#10;&#10;Description automatically generated">
            <a:extLst>
              <a:ext uri="{FF2B5EF4-FFF2-40B4-BE49-F238E27FC236}">
                <a16:creationId xmlns:a16="http://schemas.microsoft.com/office/drawing/2014/main" id="{104E9D70-BD73-4C96-91FF-95FF2C96D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98" y="1041766"/>
            <a:ext cx="4786727" cy="4568459"/>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FC251499-20D9-4F66-BB29-A5CD541F6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706" y="1041766"/>
            <a:ext cx="5408726" cy="4568459"/>
          </a:xfrm>
          <a:prstGeom prst="rect">
            <a:avLst/>
          </a:prstGeom>
        </p:spPr>
      </p:pic>
    </p:spTree>
    <p:extLst>
      <p:ext uri="{BB962C8B-B14F-4D97-AF65-F5344CB8AC3E}">
        <p14:creationId xmlns:p14="http://schemas.microsoft.com/office/powerpoint/2010/main" val="2379537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56</a:t>
            </a:fld>
            <a:endParaRPr lang="en-US"/>
          </a:p>
        </p:txBody>
      </p:sp>
      <p:pic>
        <p:nvPicPr>
          <p:cNvPr id="4" name="Picture 3" descr="Chart&#10;&#10;Description automatically generated">
            <a:extLst>
              <a:ext uri="{FF2B5EF4-FFF2-40B4-BE49-F238E27FC236}">
                <a16:creationId xmlns:a16="http://schemas.microsoft.com/office/drawing/2014/main" id="{EAB8EE6C-BCCE-4793-8EC3-E58E3DFCF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34" y="987607"/>
            <a:ext cx="5010566" cy="4882785"/>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9AFA0070-4C69-4139-A48E-D7A31AB4A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091" y="987607"/>
            <a:ext cx="4728241" cy="4882786"/>
          </a:xfrm>
          <a:prstGeom prst="rect">
            <a:avLst/>
          </a:prstGeom>
        </p:spPr>
      </p:pic>
    </p:spTree>
    <p:extLst>
      <p:ext uri="{BB962C8B-B14F-4D97-AF65-F5344CB8AC3E}">
        <p14:creationId xmlns:p14="http://schemas.microsoft.com/office/powerpoint/2010/main" val="2530484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57</a:t>
            </a:fld>
            <a:endParaRPr lang="en-US"/>
          </a:p>
        </p:txBody>
      </p:sp>
      <p:pic>
        <p:nvPicPr>
          <p:cNvPr id="4" name="Picture 3" descr="Chart, box and whisker chart&#10;&#10;Description automatically generated">
            <a:extLst>
              <a:ext uri="{FF2B5EF4-FFF2-40B4-BE49-F238E27FC236}">
                <a16:creationId xmlns:a16="http://schemas.microsoft.com/office/drawing/2014/main" id="{38D4838F-5A0B-44A3-A3FF-4DB521E20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34" y="1041766"/>
            <a:ext cx="5411341" cy="4758959"/>
          </a:xfrm>
          <a:prstGeom prst="rect">
            <a:avLst/>
          </a:prstGeom>
        </p:spPr>
      </p:pic>
      <p:pic>
        <p:nvPicPr>
          <p:cNvPr id="7" name="Picture 6" descr="Chart&#10;&#10;Description automatically generated">
            <a:extLst>
              <a:ext uri="{FF2B5EF4-FFF2-40B4-BE49-F238E27FC236}">
                <a16:creationId xmlns:a16="http://schemas.microsoft.com/office/drawing/2014/main" id="{3FCEDAC0-D314-4DED-9565-71219E65D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777" y="1057275"/>
            <a:ext cx="5167473" cy="4758959"/>
          </a:xfrm>
          <a:prstGeom prst="rect">
            <a:avLst/>
          </a:prstGeom>
        </p:spPr>
      </p:pic>
    </p:spTree>
    <p:extLst>
      <p:ext uri="{BB962C8B-B14F-4D97-AF65-F5344CB8AC3E}">
        <p14:creationId xmlns:p14="http://schemas.microsoft.com/office/powerpoint/2010/main" val="3096009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58</a:t>
            </a:fld>
            <a:endParaRPr lang="en-US"/>
          </a:p>
        </p:txBody>
      </p:sp>
      <p:pic>
        <p:nvPicPr>
          <p:cNvPr id="4" name="Picture 3" descr="Chart&#10;&#10;Description automatically generated">
            <a:extLst>
              <a:ext uri="{FF2B5EF4-FFF2-40B4-BE49-F238E27FC236}">
                <a16:creationId xmlns:a16="http://schemas.microsoft.com/office/drawing/2014/main" id="{5285B6B2-DF62-4C4F-9E2D-66AC301CB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35" y="1162050"/>
            <a:ext cx="4665740" cy="4476750"/>
          </a:xfrm>
          <a:prstGeom prst="rect">
            <a:avLst/>
          </a:prstGeom>
        </p:spPr>
      </p:pic>
      <p:pic>
        <p:nvPicPr>
          <p:cNvPr id="10" name="Picture 9" descr="Chart, bar chart, histogram&#10;&#10;Description automatically generated">
            <a:extLst>
              <a:ext uri="{FF2B5EF4-FFF2-40B4-BE49-F238E27FC236}">
                <a16:creationId xmlns:a16="http://schemas.microsoft.com/office/drawing/2014/main" id="{7EC84F5C-86FB-4C77-8FC7-D3525DEBA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553" y="1219200"/>
            <a:ext cx="4665740" cy="4419600"/>
          </a:xfrm>
          <a:prstGeom prst="rect">
            <a:avLst/>
          </a:prstGeom>
        </p:spPr>
      </p:pic>
    </p:spTree>
    <p:extLst>
      <p:ext uri="{BB962C8B-B14F-4D97-AF65-F5344CB8AC3E}">
        <p14:creationId xmlns:p14="http://schemas.microsoft.com/office/powerpoint/2010/main" val="3360671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10" name="Picture 9"/>
          <p:cNvPicPr/>
          <p:nvPr/>
        </p:nvPicPr>
        <p:blipFill>
          <a:blip r:embed="rId2"/>
          <a:stretch>
            <a:fillRect/>
          </a:stretch>
        </p:blipFill>
        <p:spPr>
          <a:xfrm>
            <a:off x="2493645" y="2087880"/>
            <a:ext cx="3870960" cy="214884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413145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b="1" i="1" dirty="0">
                <a:latin typeface="Arial" panose="020B0604020202020204" pitchFamily="34" charset="0"/>
                <a:cs typeface="Arial" panose="020B0604020202020204" pitchFamily="34" charset="0"/>
              </a:rPr>
              <a:t>CONCEPTUAL BACKGROUND OF THE DOMAIN PROBLEM</a:t>
            </a:r>
            <a:endParaRPr lang="en-US" sz="28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Property value frequently rises with time in real estate, as demonstrated in numerous countries. One of the reasons for this is that the population is growing</a:t>
            </a:r>
            <a:r>
              <a:rPr lang="en-IN" sz="2400" dirty="0">
                <a:latin typeface="Arial" panose="020B0604020202020204" pitchFamily="34" charset="0"/>
                <a:cs typeface="Arial" panose="020B0604020202020204" pitchFamily="34" charset="0"/>
              </a:rPr>
              <a:t>. </a:t>
            </a:r>
          </a:p>
          <a:p>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The value of a property is also determined by its closeness, size, and location, as well as the target market for whom it is being sold</a:t>
            </a:r>
            <a:r>
              <a:rPr lang="en-IN" sz="2400" dirty="0">
                <a:latin typeface="Arial" panose="020B0604020202020204" pitchFamily="34" charset="0"/>
                <a:cs typeface="Arial" panose="020B0604020202020204" pitchFamily="34" charset="0"/>
              </a:rPr>
              <a:t>. </a:t>
            </a:r>
          </a:p>
          <a:p>
            <a:endParaRPr lang="en-I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For instance, if the audience is primarily interested in commercial purposes. Then, in comparison to the property located in a remote location, the property located in a heavily populated area will be sold quickly and at a high price. Similarly, if the audience is solely interested in a place to live, property in a less populated region with a vast area and all services will sell for a higher price</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829857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370427" y="1253490"/>
            <a:ext cx="4884420" cy="435102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60</a:t>
            </a:fld>
            <a:endParaRPr lang="en-US"/>
          </a:p>
        </p:txBody>
      </p:sp>
      <p:pic>
        <p:nvPicPr>
          <p:cNvPr id="4" name="Picture 3" descr="Chart, scatter chart&#10;&#10;Description automatically generated">
            <a:extLst>
              <a:ext uri="{FF2B5EF4-FFF2-40B4-BE49-F238E27FC236}">
                <a16:creationId xmlns:a16="http://schemas.microsoft.com/office/drawing/2014/main" id="{6D4F636C-6AF6-4AA5-ACB6-B7C6B4AA4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972905"/>
            <a:ext cx="5271969" cy="5137318"/>
          </a:xfrm>
          <a:prstGeom prst="rect">
            <a:avLst/>
          </a:prstGeom>
        </p:spPr>
      </p:pic>
    </p:spTree>
    <p:extLst>
      <p:ext uri="{BB962C8B-B14F-4D97-AF65-F5344CB8AC3E}">
        <p14:creationId xmlns:p14="http://schemas.microsoft.com/office/powerpoint/2010/main" val="2906767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61</a:t>
            </a:fld>
            <a:endParaRPr lang="en-US"/>
          </a:p>
        </p:txBody>
      </p:sp>
    </p:spTree>
    <p:extLst>
      <p:ext uri="{BB962C8B-B14F-4D97-AF65-F5344CB8AC3E}">
        <p14:creationId xmlns:p14="http://schemas.microsoft.com/office/powerpoint/2010/main" val="27518498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4123840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63</a:t>
            </a:fld>
            <a:endParaRPr lang="en-US"/>
          </a:p>
        </p:txBody>
      </p:sp>
    </p:spTree>
    <p:extLst>
      <p:ext uri="{BB962C8B-B14F-4D97-AF65-F5344CB8AC3E}">
        <p14:creationId xmlns:p14="http://schemas.microsoft.com/office/powerpoint/2010/main" val="27726824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4450080" cy="409194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2076172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65</a:t>
            </a:fld>
            <a:endParaRPr lang="en-US"/>
          </a:p>
        </p:txBody>
      </p:sp>
      <p:pic>
        <p:nvPicPr>
          <p:cNvPr id="4" name="Picture 3">
            <a:extLst>
              <a:ext uri="{FF2B5EF4-FFF2-40B4-BE49-F238E27FC236}">
                <a16:creationId xmlns:a16="http://schemas.microsoft.com/office/drawing/2014/main" id="{780A6AFA-3F7B-498C-9C91-C0E204F9F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723" y="1041764"/>
            <a:ext cx="6727903" cy="4999597"/>
          </a:xfrm>
          <a:prstGeom prst="rect">
            <a:avLst/>
          </a:prstGeom>
        </p:spPr>
      </p:pic>
    </p:spTree>
    <p:extLst>
      <p:ext uri="{BB962C8B-B14F-4D97-AF65-F5344CB8AC3E}">
        <p14:creationId xmlns:p14="http://schemas.microsoft.com/office/powerpoint/2010/main" val="4141404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66</a:t>
            </a:fld>
            <a:endParaRPr lang="en-US"/>
          </a:p>
        </p:txBody>
      </p:sp>
      <p:pic>
        <p:nvPicPr>
          <p:cNvPr id="4" name="Picture 3">
            <a:extLst>
              <a:ext uri="{FF2B5EF4-FFF2-40B4-BE49-F238E27FC236}">
                <a16:creationId xmlns:a16="http://schemas.microsoft.com/office/drawing/2014/main" id="{03750ED7-4FD4-463C-AA54-B6E1A5E9C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587" y="1041766"/>
            <a:ext cx="6904526" cy="4911359"/>
          </a:xfrm>
          <a:prstGeom prst="rect">
            <a:avLst/>
          </a:prstGeom>
        </p:spPr>
      </p:pic>
    </p:spTree>
    <p:extLst>
      <p:ext uri="{BB962C8B-B14F-4D97-AF65-F5344CB8AC3E}">
        <p14:creationId xmlns:p14="http://schemas.microsoft.com/office/powerpoint/2010/main" val="3284287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67</a:t>
            </a:fld>
            <a:endParaRPr lang="en-US"/>
          </a:p>
        </p:txBody>
      </p:sp>
      <p:pic>
        <p:nvPicPr>
          <p:cNvPr id="4" name="Picture 3">
            <a:extLst>
              <a:ext uri="{FF2B5EF4-FFF2-40B4-BE49-F238E27FC236}">
                <a16:creationId xmlns:a16="http://schemas.microsoft.com/office/drawing/2014/main" id="{DF71FF63-7C5C-4FE8-935B-A8967FCDB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074" y="942975"/>
            <a:ext cx="6793302" cy="4886325"/>
          </a:xfrm>
          <a:prstGeom prst="rect">
            <a:avLst/>
          </a:prstGeom>
        </p:spPr>
      </p:pic>
    </p:spTree>
    <p:extLst>
      <p:ext uri="{BB962C8B-B14F-4D97-AF65-F5344CB8AC3E}">
        <p14:creationId xmlns:p14="http://schemas.microsoft.com/office/powerpoint/2010/main" val="1020434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68</a:t>
            </a:fld>
            <a:endParaRPr lang="en-US"/>
          </a:p>
        </p:txBody>
      </p:sp>
      <p:pic>
        <p:nvPicPr>
          <p:cNvPr id="4" name="Picture 3">
            <a:extLst>
              <a:ext uri="{FF2B5EF4-FFF2-40B4-BE49-F238E27FC236}">
                <a16:creationId xmlns:a16="http://schemas.microsoft.com/office/drawing/2014/main" id="{92A240F8-F802-40B4-9FF0-909DF6D7B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432" y="1041766"/>
            <a:ext cx="7271686" cy="4778009"/>
          </a:xfrm>
          <a:prstGeom prst="rect">
            <a:avLst/>
          </a:prstGeom>
        </p:spPr>
      </p:pic>
    </p:spTree>
    <p:extLst>
      <p:ext uri="{BB962C8B-B14F-4D97-AF65-F5344CB8AC3E}">
        <p14:creationId xmlns:p14="http://schemas.microsoft.com/office/powerpoint/2010/main" val="1538781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69</a:t>
            </a:fld>
            <a:endParaRPr lang="en-US"/>
          </a:p>
        </p:txBody>
      </p:sp>
      <p:pic>
        <p:nvPicPr>
          <p:cNvPr id="4" name="Picture 3">
            <a:extLst>
              <a:ext uri="{FF2B5EF4-FFF2-40B4-BE49-F238E27FC236}">
                <a16:creationId xmlns:a16="http://schemas.microsoft.com/office/drawing/2014/main" id="{B26F6EB1-2000-49B9-AA90-DE1BBBFDA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633" y="1041766"/>
            <a:ext cx="6460684" cy="4787534"/>
          </a:xfrm>
          <a:prstGeom prst="rect">
            <a:avLst/>
          </a:prstGeom>
        </p:spPr>
      </p:pic>
    </p:spTree>
    <p:extLst>
      <p:ext uri="{BB962C8B-B14F-4D97-AF65-F5344CB8AC3E}">
        <p14:creationId xmlns:p14="http://schemas.microsoft.com/office/powerpoint/2010/main" val="4240364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REVIEW OF LITERATURE</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Machine Learning is being used to forecast the actual worth of potential assets and decide whether or not to invest in them.</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31026144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70</a:t>
            </a:fld>
            <a:endParaRPr lang="en-US"/>
          </a:p>
        </p:txBody>
      </p:sp>
      <p:pic>
        <p:nvPicPr>
          <p:cNvPr id="4" name="Picture 3">
            <a:extLst>
              <a:ext uri="{FF2B5EF4-FFF2-40B4-BE49-F238E27FC236}">
                <a16:creationId xmlns:a16="http://schemas.microsoft.com/office/drawing/2014/main" id="{D1939C2F-EADD-4650-BE6B-730CBDCA2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407" y="1041766"/>
            <a:ext cx="7190285" cy="4854209"/>
          </a:xfrm>
          <a:prstGeom prst="rect">
            <a:avLst/>
          </a:prstGeom>
        </p:spPr>
      </p:pic>
    </p:spTree>
    <p:extLst>
      <p:ext uri="{BB962C8B-B14F-4D97-AF65-F5344CB8AC3E}">
        <p14:creationId xmlns:p14="http://schemas.microsoft.com/office/powerpoint/2010/main" val="700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pic>
        <p:nvPicPr>
          <p:cNvPr id="4" name="Picture 3" descr="Chart, bar chart&#10;&#10;Description automatically generated">
            <a:extLst>
              <a:ext uri="{FF2B5EF4-FFF2-40B4-BE49-F238E27FC236}">
                <a16:creationId xmlns:a16="http://schemas.microsoft.com/office/drawing/2014/main" id="{1A899BD2-EF50-4252-98C0-80EB879E6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994" y="1041766"/>
            <a:ext cx="6536112" cy="4778009"/>
          </a:xfrm>
          <a:prstGeom prst="rect">
            <a:avLst/>
          </a:prstGeom>
        </p:spPr>
      </p:pic>
    </p:spTree>
    <p:extLst>
      <p:ext uri="{BB962C8B-B14F-4D97-AF65-F5344CB8AC3E}">
        <p14:creationId xmlns:p14="http://schemas.microsoft.com/office/powerpoint/2010/main" val="2363746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72</a:t>
            </a:fld>
            <a:endParaRPr lang="en-US"/>
          </a:p>
        </p:txBody>
      </p:sp>
      <p:pic>
        <p:nvPicPr>
          <p:cNvPr id="4" name="Picture 3">
            <a:extLst>
              <a:ext uri="{FF2B5EF4-FFF2-40B4-BE49-F238E27FC236}">
                <a16:creationId xmlns:a16="http://schemas.microsoft.com/office/drawing/2014/main" id="{9C376D24-43A6-4123-A633-20CF62690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478" y="1039995"/>
            <a:ext cx="6849023" cy="4778009"/>
          </a:xfrm>
          <a:prstGeom prst="rect">
            <a:avLst/>
          </a:prstGeom>
        </p:spPr>
      </p:pic>
    </p:spTree>
    <p:extLst>
      <p:ext uri="{BB962C8B-B14F-4D97-AF65-F5344CB8AC3E}">
        <p14:creationId xmlns:p14="http://schemas.microsoft.com/office/powerpoint/2010/main" val="2405739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73</a:t>
            </a:fld>
            <a:endParaRPr lang="en-US"/>
          </a:p>
        </p:txBody>
      </p:sp>
      <p:pic>
        <p:nvPicPr>
          <p:cNvPr id="4" name="Picture 3">
            <a:extLst>
              <a:ext uri="{FF2B5EF4-FFF2-40B4-BE49-F238E27FC236}">
                <a16:creationId xmlns:a16="http://schemas.microsoft.com/office/drawing/2014/main" id="{69E3252D-3F4A-4460-A879-6339B9991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6" y="1041766"/>
            <a:ext cx="5419724" cy="5616659"/>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31644843-5672-4C71-ACB7-17BA2DFD8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041766"/>
            <a:ext cx="5799666" cy="5478528"/>
          </a:xfrm>
          <a:prstGeom prst="rect">
            <a:avLst/>
          </a:prstGeom>
        </p:spPr>
      </p:pic>
    </p:spTree>
    <p:extLst>
      <p:ext uri="{BB962C8B-B14F-4D97-AF65-F5344CB8AC3E}">
        <p14:creationId xmlns:p14="http://schemas.microsoft.com/office/powerpoint/2010/main" val="42380942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209550" y="1402080"/>
            <a:ext cx="5524500" cy="4320540"/>
          </a:xfrm>
          <a:prstGeom prst="rect">
            <a:avLst/>
          </a:prstGeom>
        </p:spPr>
      </p:pic>
      <p:pic>
        <p:nvPicPr>
          <p:cNvPr id="6" name="Picture 5"/>
          <p:cNvPicPr/>
          <p:nvPr/>
        </p:nvPicPr>
        <p:blipFill>
          <a:blip r:embed="rId3"/>
          <a:stretch>
            <a:fillRect/>
          </a:stretch>
        </p:blipFill>
        <p:spPr>
          <a:xfrm>
            <a:off x="5734050" y="1535430"/>
            <a:ext cx="5577840" cy="40538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39093552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dirty="0"/>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pic>
        <p:nvPicPr>
          <p:cNvPr id="4" name="Picture 3">
            <a:extLst>
              <a:ext uri="{FF2B5EF4-FFF2-40B4-BE49-F238E27FC236}">
                <a16:creationId xmlns:a16="http://schemas.microsoft.com/office/drawing/2014/main" id="{D851B774-4AC2-4CE7-8CAF-848ECD8D6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35" y="1021844"/>
            <a:ext cx="8002117" cy="5019518"/>
          </a:xfrm>
          <a:prstGeom prst="rect">
            <a:avLst/>
          </a:prstGeom>
        </p:spPr>
      </p:pic>
    </p:spTree>
    <p:extLst>
      <p:ext uri="{BB962C8B-B14F-4D97-AF65-F5344CB8AC3E}">
        <p14:creationId xmlns:p14="http://schemas.microsoft.com/office/powerpoint/2010/main" val="3361653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BBDF31-015E-4A0F-AA00-41D006DE56C0}"/>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78E694C4-C90D-436D-9368-4FB770A8C0AA}"/>
              </a:ext>
            </a:extLst>
          </p:cNvPr>
          <p:cNvSpPr>
            <a:spLocks noGrp="1"/>
          </p:cNvSpPr>
          <p:nvPr>
            <p:ph type="sldNum" sz="quarter" idx="12"/>
          </p:nvPr>
        </p:nvSpPr>
        <p:spPr/>
        <p:txBody>
          <a:bodyPr/>
          <a:lstStyle/>
          <a:p>
            <a:fld id="{330EA680-D336-4FF7-8B7A-9848BB0A1C32}" type="slidenum">
              <a:rPr lang="en-US" smtClean="0"/>
              <a:t>76</a:t>
            </a:fld>
            <a:endParaRPr lang="en-US"/>
          </a:p>
        </p:txBody>
      </p:sp>
      <p:sp>
        <p:nvSpPr>
          <p:cNvPr id="4" name="TextBox 3">
            <a:extLst>
              <a:ext uri="{FF2B5EF4-FFF2-40B4-BE49-F238E27FC236}">
                <a16:creationId xmlns:a16="http://schemas.microsoft.com/office/drawing/2014/main" id="{F93E42BC-0974-42E2-8F8F-7312D98BE9CF}"/>
              </a:ext>
            </a:extLst>
          </p:cNvPr>
          <p:cNvSpPr txBox="1"/>
          <p:nvPr/>
        </p:nvSpPr>
        <p:spPr>
          <a:xfrm>
            <a:off x="387615" y="451513"/>
            <a:ext cx="6877050" cy="584775"/>
          </a:xfrm>
          <a:prstGeom prst="rect">
            <a:avLst/>
          </a:prstGeom>
          <a:noFill/>
        </p:spPr>
        <p:txBody>
          <a:bodyPr wrap="square" rtlCol="0">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65952B1-00D9-4535-8230-241F4826E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784" y="923925"/>
            <a:ext cx="7860982" cy="5038725"/>
          </a:xfrm>
          <a:prstGeom prst="rect">
            <a:avLst/>
          </a:prstGeom>
        </p:spPr>
      </p:pic>
    </p:spTree>
    <p:extLst>
      <p:ext uri="{BB962C8B-B14F-4D97-AF65-F5344CB8AC3E}">
        <p14:creationId xmlns:p14="http://schemas.microsoft.com/office/powerpoint/2010/main" val="2155783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latin typeface="Arial" panose="020B0604020202020204" pitchFamily="34" charset="0"/>
                <a:cs typeface="Arial" panose="020B0604020202020204" pitchFamily="34" charset="0"/>
              </a:rPr>
              <a:t>SET OF ASSUMPTIONS RELATED TO THE PROBLEM UNDER CONSIDERATION</a:t>
            </a:r>
            <a:r>
              <a:rPr lang="en-US" sz="3200" b="1" dirty="0">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703F47C6-B071-40D8-9306-58930901812C}"/>
              </a:ext>
            </a:extLst>
          </p:cNvPr>
          <p:cNvSpPr txBox="1"/>
          <p:nvPr/>
        </p:nvSpPr>
        <p:spPr>
          <a:xfrm>
            <a:off x="507304" y="2089518"/>
            <a:ext cx="1132352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Arial" panose="020B0604020202020204" pitchFamily="34" charset="0"/>
                <a:cs typeface="Arial" panose="020B0604020202020204" pitchFamily="34" charset="0"/>
              </a:rPr>
              <a:t>We assumed it was a Regression problem after looking at the target variable label</a:t>
            </a:r>
            <a:r>
              <a:rPr lang="en-IN"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endParaRPr lang="en-US" sz="2400" dirty="0">
              <a:latin typeface="Arial" panose="020B0604020202020204" pitchFamily="34" charset="0"/>
              <a:cs typeface="Arial" panose="020B0604020202020204" pitchFamily="34" charset="0"/>
            </a:endParaRPr>
          </a:p>
          <a:p>
            <a:pPr marL="285750" indent="-285750">
              <a:buFont typeface="Arial"/>
              <a:buChar char="•"/>
            </a:pPr>
            <a:r>
              <a:rPr lang="en-US" sz="2400" dirty="0">
                <a:latin typeface="Arial" panose="020B0604020202020204" pitchFamily="34" charset="0"/>
                <a:cs typeface="Arial" panose="020B0604020202020204" pitchFamily="34" charset="0"/>
              </a:rPr>
              <a:t>Because of the multicollinearity between columns, we decided to use Principal Component Analysis (PCA)</a:t>
            </a:r>
            <a:r>
              <a:rPr lang="en-IN"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endParaRPr lang="en-US" sz="2400" dirty="0">
              <a:latin typeface="Arial" panose="020B0604020202020204" pitchFamily="34" charset="0"/>
              <a:cs typeface="Arial" panose="020B0604020202020204" pitchFamily="34" charset="0"/>
            </a:endParaRPr>
          </a:p>
          <a:p>
            <a:pPr marL="285750" indent="-285750">
              <a:buFont typeface="Arial"/>
              <a:buChar char="•"/>
            </a:pPr>
            <a:r>
              <a:rPr lang="en-US" sz="2400" dirty="0">
                <a:latin typeface="Arial" panose="020B0604020202020204" pitchFamily="34" charset="0"/>
                <a:cs typeface="Arial" panose="020B0604020202020204" pitchFamily="34" charset="0"/>
              </a:rPr>
              <a:t>We also saw that the Utilities column had only one unique value, thus we anticipated that this column will be removed</a:t>
            </a:r>
            <a:r>
              <a:rPr lang="en-IN"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3469387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36452" y="1552445"/>
            <a:ext cx="10267950" cy="2793842"/>
          </a:xfrm>
          <a:prstGeom prst="rect">
            <a:avLst/>
          </a:prstGeom>
        </p:spPr>
        <p:txBody>
          <a:bodyPr wrap="square">
            <a:spAutoFit/>
          </a:bodyPr>
          <a:lstStyle/>
          <a:p>
            <a:pPr marL="457200" indent="-4572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the visualization we interpreted that the target variable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was highly positively correlated with the columns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YearBuilt</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OverallQual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We deduced from the preprocessing that the data had been scaled incorrectly</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3409564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sp>
        <p:nvSpPr>
          <p:cNvPr id="5" name="Rectangle 4"/>
          <p:cNvSpPr/>
          <p:nvPr/>
        </p:nvSpPr>
        <p:spPr>
          <a:xfrm>
            <a:off x="112835" y="2494728"/>
            <a:ext cx="5690088" cy="1938992"/>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From the </a:t>
            </a:r>
            <a:r>
              <a:rPr lang="en-IN" sz="2400" dirty="0" err="1">
                <a:latin typeface="Arial" panose="020B0604020202020204" pitchFamily="34" charset="0"/>
                <a:cs typeface="Arial" panose="020B0604020202020204" pitchFamily="34" charset="0"/>
              </a:rPr>
              <a:t>modeling</a:t>
            </a:r>
            <a:r>
              <a:rPr lang="en-IN" sz="2400" dirty="0">
                <a:latin typeface="Arial" panose="020B0604020202020204" pitchFamily="34" charset="0"/>
                <a:cs typeface="Arial" panose="020B0604020202020204" pitchFamily="34" charset="0"/>
              </a:rPr>
              <a:t> we interpreted that after </a:t>
            </a:r>
            <a:r>
              <a:rPr lang="en-IN" sz="2400" dirty="0" err="1">
                <a:latin typeface="Arial" panose="020B0604020202020204" pitchFamily="34" charset="0"/>
                <a:cs typeface="Arial" panose="020B0604020202020204" pitchFamily="34" charset="0"/>
              </a:rPr>
              <a:t>hyperparameter</a:t>
            </a:r>
            <a:r>
              <a:rPr lang="en-IN" sz="2400" dirty="0">
                <a:latin typeface="Arial" panose="020B0604020202020204" pitchFamily="34" charset="0"/>
                <a:cs typeface="Arial" panose="020B0604020202020204" pitchFamily="34" charset="0"/>
              </a:rPr>
              <a:t> tuning Ridge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works best with respect to our model with minimum RMSE of 32302</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79</a:t>
            </a:fld>
            <a:endParaRPr lang="en-US"/>
          </a:p>
        </p:txBody>
      </p:sp>
      <p:pic>
        <p:nvPicPr>
          <p:cNvPr id="4" name="Picture 3">
            <a:extLst>
              <a:ext uri="{FF2B5EF4-FFF2-40B4-BE49-F238E27FC236}">
                <a16:creationId xmlns:a16="http://schemas.microsoft.com/office/drawing/2014/main" id="{09E55CA4-8420-4DB3-9BAA-E82F217DB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116" y="1110345"/>
            <a:ext cx="5690088" cy="5290664"/>
          </a:xfrm>
          <a:prstGeom prst="rect">
            <a:avLst/>
          </a:prstGeom>
        </p:spPr>
      </p:pic>
    </p:spTree>
    <p:extLst>
      <p:ext uri="{BB962C8B-B14F-4D97-AF65-F5344CB8AC3E}">
        <p14:creationId xmlns:p14="http://schemas.microsoft.com/office/powerpoint/2010/main" val="68141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Houses are a basic need for everyone on the planet, so the housing and real estate sector is one of the most important contributors to the global economy. </a:t>
            </a:r>
          </a:p>
          <a:p>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It's a huge market with a lot of different companies operating in it. </a:t>
            </a:r>
          </a:p>
          <a:p>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Data science has emerged as a critical tool for firms to employ to solve challenges in the sector, such as increasing total income and profitability, enhancing marketing methods, and focusing on shifting trends in home sales and purchases.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1710198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27215" y="2114399"/>
            <a:ext cx="4522392" cy="1015663"/>
          </a:xfrm>
          <a:prstGeom prst="rect">
            <a:avLst/>
          </a:prstGeom>
        </p:spPr>
        <p:txBody>
          <a:bodyPr wrap="none">
            <a:spAutoFit/>
          </a:bodyPr>
          <a:lstStyle/>
          <a:p>
            <a:pPr algn="ctr"/>
            <a:r>
              <a:rPr lang="en-IN" sz="6000" b="1" dirty="0">
                <a:solidFill>
                  <a:schemeClr val="accent1"/>
                </a:solidFill>
                <a:latin typeface="Algerian" panose="04020705040A02060702" pitchFamily="82" charset="0"/>
                <a:cs typeface="Arial" panose="020B0604020202020204" pitchFamily="34" charset="0"/>
              </a:rPr>
              <a:t>CONCLUSION</a:t>
            </a:r>
            <a:endParaRPr lang="en-US" sz="6000" b="1" dirty="0">
              <a:solidFill>
                <a:schemeClr val="accent1"/>
              </a:solidFill>
              <a:latin typeface="Algerian" panose="04020705040A02060702" pitchFamily="82" charset="0"/>
              <a:cs typeface="Arial" panose="020B0604020202020204" pitchFamily="34" charset="0"/>
            </a:endParaRP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377729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FINDINGS AND CONCLUSIONS OF THE STUDY</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1569660"/>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In this research, we attempted to demonstrate how housing prices fluctuate and the elements that influence their fluctuation</a:t>
            </a:r>
            <a:r>
              <a:rPr lang="en-IN" sz="2400" dirty="0">
                <a:latin typeface="Arial" panose="020B0604020202020204" pitchFamily="34" charset="0"/>
                <a:cs typeface="Arial" panose="020B0604020202020204" pitchFamily="34" charset="0"/>
              </a:rPr>
              <a:t>. The best(minimum) RMSE score was achieved using the best parameters of Ridge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through </a:t>
            </a:r>
            <a:r>
              <a:rPr lang="en-IN" sz="2400" dirty="0" err="1">
                <a:latin typeface="Arial" panose="020B0604020202020204" pitchFamily="34" charset="0"/>
                <a:cs typeface="Arial" panose="020B0604020202020204" pitchFamily="34" charset="0"/>
              </a:rPr>
              <a:t>GridSearchCV</a:t>
            </a:r>
            <a:r>
              <a:rPr lang="en-IN" sz="2400" dirty="0">
                <a:latin typeface="Arial" panose="020B0604020202020204" pitchFamily="34" charset="0"/>
                <a:cs typeface="Arial" panose="020B0604020202020204" pitchFamily="34" charset="0"/>
              </a:rPr>
              <a:t> though Lasso </a:t>
            </a:r>
            <a:r>
              <a:rPr lang="en-IN" sz="2400" dirty="0" err="1">
                <a:latin typeface="Arial" panose="020B0604020202020204" pitchFamily="34" charset="0"/>
                <a:cs typeface="Arial" panose="020B0604020202020204" pitchFamily="34" charset="0"/>
              </a:rPr>
              <a:t>Regressor</a:t>
            </a:r>
            <a:r>
              <a:rPr lang="en-IN" sz="2400" dirty="0">
                <a:latin typeface="Arial" panose="020B0604020202020204" pitchFamily="34" charset="0"/>
                <a:cs typeface="Arial" panose="020B0604020202020204" pitchFamily="34" charset="0"/>
              </a:rPr>
              <a:t> model performed well too.</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32533276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3847207"/>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This experiment has highlighted the importance of effective sampling, modelling, and data prediction</a:t>
            </a:r>
            <a:r>
              <a:rPr lang="en-IN" sz="24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We were able to </a:t>
            </a:r>
            <a:r>
              <a:rPr lang="en-US" sz="2400" dirty="0" err="1">
                <a:latin typeface="Arial" panose="020B0604020202020204" pitchFamily="34" charset="0"/>
                <a:cs typeface="Arial" panose="020B0604020202020204" pitchFamily="34" charset="0"/>
              </a:rPr>
              <a:t>analyse</a:t>
            </a:r>
            <a:r>
              <a:rPr lang="en-US" sz="2400" dirty="0">
                <a:latin typeface="Arial" panose="020B0604020202020204" pitchFamily="34" charset="0"/>
                <a:cs typeface="Arial" panose="020B0604020202020204" pitchFamily="34" charset="0"/>
              </a:rPr>
              <a:t> and comprehend several hidden insights about the data using various advanced </a:t>
            </a:r>
            <a:r>
              <a:rPr lang="en-US" sz="2400" dirty="0" err="1">
                <a:latin typeface="Arial" panose="020B0604020202020204" pitchFamily="34" charset="0"/>
                <a:cs typeface="Arial" panose="020B0604020202020204" pitchFamily="34" charset="0"/>
              </a:rPr>
              <a:t>visualisation</a:t>
            </a:r>
            <a:r>
              <a:rPr lang="en-US" sz="2400" dirty="0">
                <a:latin typeface="Arial" panose="020B0604020202020204" pitchFamily="34" charset="0"/>
                <a:cs typeface="Arial" panose="020B0604020202020204" pitchFamily="34" charset="0"/>
              </a:rPr>
              <a:t> tools</a:t>
            </a:r>
            <a:r>
              <a:rPr lang="en-IN" sz="24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We were able to remove extraneous columns and outliers from our dataset using data cleaning, which would have caused our model to overfit or underfit</a:t>
            </a:r>
            <a:r>
              <a:rPr lang="en-IN" sz="24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2703419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91612" y="1710293"/>
            <a:ext cx="10896600" cy="4154984"/>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During the course of working on this project, there were a few obstacles to overcome which are</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Improper scaling</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Too many features</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Missing values</a:t>
            </a:r>
            <a:endParaRPr lang="en-US" sz="24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400" dirty="0">
                <a:latin typeface="Arial" panose="020B0604020202020204" pitchFamily="34" charset="0"/>
                <a:cs typeface="Arial" panose="020B0604020202020204" pitchFamily="34" charset="0"/>
              </a:rPr>
              <a:t>Skewed data due to outliers</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We used the </a:t>
            </a:r>
            <a:r>
              <a:rPr lang="en-US" sz="2400" dirty="0" err="1">
                <a:latin typeface="Arial" panose="020B0604020202020204" pitchFamily="34" charset="0"/>
                <a:cs typeface="Arial" panose="020B0604020202020204" pitchFamily="34" charset="0"/>
              </a:rPr>
              <a:t>sklearns</a:t>
            </a:r>
            <a:r>
              <a:rPr lang="en-US" sz="2400" dirty="0">
                <a:latin typeface="Arial" panose="020B0604020202020204" pitchFamily="34" charset="0"/>
                <a:cs typeface="Arial" panose="020B0604020202020204" pitchFamily="34" charset="0"/>
              </a:rPr>
              <a:t> package to scale the data to a single scale because it was improperly scaled</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Because there were too many (256) features in the data, we used Principal Component Analysis (PCA) to determine the Eigenvalues and were able to </a:t>
            </a:r>
            <a:r>
              <a:rPr lang="en-US" sz="2400" dirty="0" err="1">
                <a:latin typeface="Arial" panose="020B0604020202020204" pitchFamily="34" charset="0"/>
                <a:cs typeface="Arial" panose="020B0604020202020204" pitchFamily="34" charset="0"/>
              </a:rPr>
              <a:t>minimise</a:t>
            </a:r>
            <a:r>
              <a:rPr lang="en-US" sz="2400" dirty="0">
                <a:latin typeface="Arial" panose="020B0604020202020204" pitchFamily="34" charset="0"/>
                <a:cs typeface="Arial" panose="020B0604020202020204" pitchFamily="34" charset="0"/>
              </a:rPr>
              <a:t> our features to 90 columns based on the number of nodes</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2223369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2369880"/>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There were numerous missing values in various columns, which we interpolated based on our knowledge</a:t>
            </a:r>
            <a:r>
              <a:rPr lang="en-IN" sz="24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Due to the presence of outliers, the columns were skewed, which we corrected using the </a:t>
            </a:r>
            <a:r>
              <a:rPr lang="en-US" sz="2400" dirty="0" err="1">
                <a:latin typeface="Arial" panose="020B0604020202020204" pitchFamily="34" charset="0"/>
                <a:cs typeface="Arial" panose="020B0604020202020204" pitchFamily="34" charset="0"/>
              </a:rPr>
              <a:t>Winsorization</a:t>
            </a:r>
            <a:r>
              <a:rPr lang="en-US" sz="2400" dirty="0">
                <a:latin typeface="Arial" panose="020B0604020202020204" pitchFamily="34" charset="0"/>
                <a:cs typeface="Arial" panose="020B0604020202020204" pitchFamily="34" charset="0"/>
              </a:rPr>
              <a:t> Technique</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84</a:t>
            </a:fld>
            <a:endParaRPr lang="en-US"/>
          </a:p>
        </p:txBody>
      </p:sp>
    </p:spTree>
    <p:extLst>
      <p:ext uri="{BB962C8B-B14F-4D97-AF65-F5344CB8AC3E}">
        <p14:creationId xmlns:p14="http://schemas.microsoft.com/office/powerpoint/2010/main" val="2079526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LIMITATIONS OF THIS WORK AND SCOPE FOR FUTURE WORK</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56442" y="1710293"/>
            <a:ext cx="10896600" cy="3416320"/>
          </a:xfrm>
          <a:prstGeom prst="rect">
            <a:avLst/>
          </a:prstGeom>
        </p:spPr>
        <p:txBody>
          <a:bodyPr wrap="square">
            <a:spAutoFit/>
          </a:bodyPr>
          <a:lstStyle/>
          <a:p>
            <a:pPr marL="457200" indent="-457200" algn="just">
              <a:buFont typeface="Arial" panose="020B0604020202020204" pitchFamily="34" charset="0"/>
              <a:buChar char="•"/>
            </a:pPr>
            <a:r>
              <a:rPr lang="en-US" sz="2400" dirty="0">
                <a:latin typeface="Arial" panose="020B0604020202020204" pitchFamily="34" charset="0"/>
                <a:cs typeface="Arial" panose="020B0604020202020204" pitchFamily="34" charset="0"/>
              </a:rPr>
              <a:t>While we were unable to achieve our aim of a minimum RMSE in house price prediction without allowing the model to overfit, we did create a system that can go very near to that goal given enough time and data</a:t>
            </a:r>
            <a:r>
              <a:rPr lang="en-IN" sz="2400" dirty="0">
                <a:latin typeface="Arial" panose="020B0604020202020204" pitchFamily="34" charset="0"/>
                <a:cs typeface="Arial" panose="020B0604020202020204" pitchFamily="34" charset="0"/>
              </a:rPr>
              <a:t>.</a:t>
            </a:r>
          </a:p>
          <a:p>
            <a:pPr marL="457200" indent="-457200" algn="just">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US" sz="2400" dirty="0">
                <a:latin typeface="Arial" panose="020B0604020202020204" pitchFamily="34" charset="0"/>
                <a:cs typeface="Arial" panose="020B0604020202020204" pitchFamily="34" charset="0"/>
              </a:rPr>
              <a:t>There is always space for improvement in any </a:t>
            </a:r>
            <a:r>
              <a:rPr lang="en-US" sz="2400" dirty="0" err="1">
                <a:latin typeface="Arial" panose="020B0604020202020204" pitchFamily="34" charset="0"/>
                <a:cs typeface="Arial" panose="020B0604020202020204" pitchFamily="34" charset="0"/>
              </a:rPr>
              <a:t>endeavour</a:t>
            </a:r>
            <a:r>
              <a:rPr lang="en-US" sz="2400" dirty="0">
                <a:latin typeface="Arial" panose="020B0604020202020204" pitchFamily="34" charset="0"/>
                <a:cs typeface="Arial" panose="020B0604020202020204" pitchFamily="34" charset="0"/>
              </a:rPr>
              <a:t>. Because of the nature of this project, multiple algorithms can be merged as modules and their findings mixed to improve the accuracy of the final output</a:t>
            </a:r>
            <a:r>
              <a:rPr lang="en-IN" sz="2400" dirty="0">
                <a:latin typeface="Arial" panose="020B0604020202020204" pitchFamily="34" charset="0"/>
                <a:cs typeface="Arial" panose="020B0604020202020204" pitchFamily="34" charset="0"/>
              </a:rPr>
              <a:t>.</a:t>
            </a:r>
          </a:p>
          <a:p>
            <a:pPr algn="just"/>
            <a:r>
              <a:rPr lang="en-IN" sz="2400" dirty="0">
                <a:latin typeface="Arial" panose="020B0604020202020204" pitchFamily="34" charset="0"/>
                <a:cs typeface="Arial" panose="020B0604020202020204" pitchFamily="34" charset="0"/>
              </a:rPr>
              <a:t> </a:t>
            </a:r>
          </a:p>
          <a:p>
            <a:pPr marL="457200" indent="-457200" algn="just">
              <a:buFont typeface="Arial" panose="020B0604020202020204" pitchFamily="34" charset="0"/>
              <a:buChar char="•"/>
            </a:pPr>
            <a:r>
              <a:rPr lang="en-US" sz="2400" dirty="0">
                <a:latin typeface="Arial" panose="020B0604020202020204" pitchFamily="34" charset="0"/>
                <a:cs typeface="Arial" panose="020B0604020202020204" pitchFamily="34" charset="0"/>
              </a:rPr>
              <a:t>More algorithms can be added to this model to improve it even further</a:t>
            </a:r>
            <a:r>
              <a:rPr lang="en-IN" sz="2400" dirty="0">
                <a:latin typeface="Arial" panose="020B0604020202020204" pitchFamily="34" charset="0"/>
                <a:cs typeface="Arial" panose="020B0604020202020204" pitchFamily="34" charset="0"/>
              </a:rPr>
              <a:t>.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923070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LIMITATIONS OF THIS WORK AND SCOPE FOR FUTURE WORK</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1938992"/>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These algorithms' output, however, must be in the same format as the others. The modules are simple to add once that criterion is met, as seen in the code</a:t>
            </a:r>
            <a:r>
              <a:rPr lang="en-IN" sz="2400" dirty="0">
                <a:latin typeface="Arial" panose="020B0604020202020204" pitchFamily="34" charset="0"/>
                <a:cs typeface="Arial" panose="020B0604020202020204" pitchFamily="34" charset="0"/>
              </a:rPr>
              <a:t>. </a:t>
            </a:r>
          </a:p>
          <a:p>
            <a:endParaRPr lang="en-IN"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The project gains a lot of modularity and versatility as a result of this</a:t>
            </a:r>
            <a:r>
              <a:rPr lang="en-IN"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86</a:t>
            </a:fld>
            <a:endParaRPr lang="en-US"/>
          </a:p>
        </p:txBody>
      </p:sp>
    </p:spTree>
    <p:extLst>
      <p:ext uri="{BB962C8B-B14F-4D97-AF65-F5344CB8AC3E}">
        <p14:creationId xmlns:p14="http://schemas.microsoft.com/office/powerpoint/2010/main" val="2945336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CONCLUSION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95300" y="1770787"/>
            <a:ext cx="10896600" cy="3785652"/>
          </a:xfrm>
          <a:prstGeom prst="rect">
            <a:avLst/>
          </a:prstGeom>
        </p:spPr>
        <p:txBody>
          <a:bodyPr wrap="square">
            <a:spAutoFit/>
          </a:bodyPr>
          <a:lstStyle/>
          <a:p>
            <a:pPr marL="457200" indent="-457200">
              <a:buFont typeface="Arial" panose="020B0604020202020204" pitchFamily="34" charset="0"/>
              <a:buChar char="•"/>
            </a:pPr>
            <a:r>
              <a:rPr lang="en-US" sz="2400" dirty="0">
                <a:latin typeface="Arial" panose="020B0604020202020204" pitchFamily="34" charset="0"/>
                <a:ea typeface="+mn-lt"/>
                <a:cs typeface="Arial" panose="020B0604020202020204" pitchFamily="34" charset="0"/>
              </a:rPr>
              <a:t>In this research, we attempted to demonstrate how housing prices fluctuate and the elements that influence their fluctuation</a:t>
            </a:r>
            <a:r>
              <a:rPr lang="en-IN" sz="2400" dirty="0">
                <a:latin typeface="Arial" panose="020B0604020202020204" pitchFamily="34" charset="0"/>
                <a:ea typeface="+mn-lt"/>
                <a:cs typeface="Arial" panose="020B0604020202020204" pitchFamily="34" charset="0"/>
              </a:rPr>
              <a:t>. </a:t>
            </a:r>
          </a:p>
          <a:p>
            <a:endParaRPr lang="en-IN" sz="2400" dirty="0">
              <a:latin typeface="Arial" panose="020B0604020202020204" pitchFamily="34" charset="0"/>
              <a:ea typeface="+mn-lt"/>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ea typeface="+mn-lt"/>
                <a:cs typeface="Arial" panose="020B0604020202020204" pitchFamily="34" charset="0"/>
              </a:rPr>
              <a:t>The best(minimum) RMSE score was achieved using the best parameters of Ridge Regressor through </a:t>
            </a:r>
            <a:r>
              <a:rPr lang="en-IN" sz="2400" dirty="0" err="1">
                <a:latin typeface="Arial" panose="020B0604020202020204" pitchFamily="34" charset="0"/>
                <a:ea typeface="+mn-lt"/>
                <a:cs typeface="Arial" panose="020B0604020202020204" pitchFamily="34" charset="0"/>
              </a:rPr>
              <a:t>GridSearchCV</a:t>
            </a:r>
            <a:r>
              <a:rPr lang="en-IN" sz="2400" dirty="0">
                <a:latin typeface="Arial" panose="020B0604020202020204" pitchFamily="34" charset="0"/>
                <a:ea typeface="+mn-lt"/>
                <a:cs typeface="Arial" panose="020B0604020202020204" pitchFamily="34" charset="0"/>
              </a:rPr>
              <a:t> though Lasso Regressor model performed well too.</a:t>
            </a:r>
          </a:p>
          <a:p>
            <a:r>
              <a:rPr lang="en-IN" sz="2400" dirty="0">
                <a:latin typeface="Arial" panose="020B0604020202020204" pitchFamily="34" charset="0"/>
                <a:ea typeface="+mn-lt"/>
                <a:cs typeface="Arial" panose="020B0604020202020204" pitchFamily="34" charset="0"/>
              </a:rPr>
              <a:t> </a:t>
            </a:r>
          </a:p>
          <a:p>
            <a:pPr marL="457200" indent="-457200">
              <a:buFont typeface="Arial" panose="020B0604020202020204" pitchFamily="34" charset="0"/>
              <a:buChar char="•"/>
            </a:pPr>
            <a:r>
              <a:rPr lang="en-US" sz="2400" dirty="0">
                <a:latin typeface="Arial" panose="020B0604020202020204" pitchFamily="34" charset="0"/>
                <a:ea typeface="+mn-lt"/>
                <a:cs typeface="Arial" panose="020B0604020202020204" pitchFamily="34" charset="0"/>
              </a:rPr>
              <a:t>While we were unable to achieve our aim of a minimum RMSE in house price prediction without allowing the model to overfit, we did create a system that can go very near to that goal given enough time and data</a:t>
            </a:r>
            <a:r>
              <a:rPr lang="en-IN" sz="2400" dirty="0">
                <a:latin typeface="Arial" panose="020B0604020202020204" pitchFamily="34" charset="0"/>
                <a:ea typeface="+mn-lt"/>
                <a:cs typeface="Arial" panose="020B0604020202020204" pitchFamily="34" charset="0"/>
              </a:rPr>
              <a:t>.</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87</a:t>
            </a:fld>
            <a:endParaRPr lang="en-US"/>
          </a:p>
        </p:txBody>
      </p:sp>
    </p:spTree>
    <p:extLst>
      <p:ext uri="{BB962C8B-B14F-4D97-AF65-F5344CB8AC3E}">
        <p14:creationId xmlns:p14="http://schemas.microsoft.com/office/powerpoint/2010/main" val="395271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Predictive modelling, Market mix modelling, recommendation systems are some of the machine learning techniques used for achieving the business goals for housing companies. Our problem is related to one such housing company.</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8226538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4223</TotalTime>
  <Words>2189</Words>
  <Application>Microsoft Office PowerPoint</Application>
  <PresentationFormat>Widescreen</PresentationFormat>
  <Paragraphs>388</Paragraphs>
  <Slides>87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Algerian</vt:lpstr>
      <vt:lpstr>Arial</vt:lpstr>
      <vt:lpstr>Calibri</vt:lpstr>
      <vt:lpstr>Trebuchet MS</vt:lpstr>
      <vt:lpstr>Wingdings</vt:lpstr>
      <vt:lpstr>Wingdings 3</vt:lpstr>
      <vt:lpstr>Facet</vt:lpstr>
      <vt:lpstr>HOUSING PRICE PREDICTION PROJECT</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dc:creator>
  <cp:lastModifiedBy>Chris Chhotai</cp:lastModifiedBy>
  <cp:revision>1325</cp:revision>
  <dcterms:created xsi:type="dcterms:W3CDTF">2020-12-29T14:55:28Z</dcterms:created>
  <dcterms:modified xsi:type="dcterms:W3CDTF">2022-02-13T13:52:27Z</dcterms:modified>
</cp:coreProperties>
</file>